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2"/>
  </p:notesMasterIdLst>
  <p:sldIdLst>
    <p:sldId id="256" r:id="rId2"/>
    <p:sldId id="257" r:id="rId3"/>
    <p:sldId id="258" r:id="rId4"/>
    <p:sldId id="263" r:id="rId5"/>
    <p:sldId id="282" r:id="rId6"/>
    <p:sldId id="265" r:id="rId7"/>
    <p:sldId id="268" r:id="rId8"/>
    <p:sldId id="312" r:id="rId9"/>
    <p:sldId id="308" r:id="rId10"/>
    <p:sldId id="309" r:id="rId11"/>
    <p:sldId id="284" r:id="rId12"/>
    <p:sldId id="310" r:id="rId13"/>
    <p:sldId id="311" r:id="rId14"/>
    <p:sldId id="289" r:id="rId15"/>
    <p:sldId id="290" r:id="rId16"/>
    <p:sldId id="283" r:id="rId17"/>
    <p:sldId id="285" r:id="rId18"/>
    <p:sldId id="286" r:id="rId19"/>
    <p:sldId id="287" r:id="rId20"/>
    <p:sldId id="288" r:id="rId21"/>
  </p:sldIdLst>
  <p:sldSz cx="9144000" cy="6858000" type="screen4x3"/>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723"/>
  </p:normalViewPr>
  <p:slideViewPr>
    <p:cSldViewPr>
      <p:cViewPr varScale="1">
        <p:scale>
          <a:sx n="90" d="100"/>
          <a:sy n="90" d="100"/>
        </p:scale>
        <p:origin x="1744" y="192"/>
      </p:cViewPr>
      <p:guideLst>
        <p:guide orient="horz" pos="2160"/>
        <p:guide pos="2880"/>
      </p:guideLst>
    </p:cSldViewPr>
  </p:slideViewPr>
  <p:notesTextViewPr>
    <p:cViewPr>
      <p:scale>
        <a:sx n="100" d="100"/>
        <a:sy n="100" d="100"/>
      </p:scale>
      <p:origin x="0" y="0"/>
    </p:cViewPr>
  </p:notesTextViewPr>
  <p:notesViewPr>
    <p:cSldViewPr>
      <p:cViewPr>
        <p:scale>
          <a:sx n="171" d="100"/>
          <a:sy n="171" d="100"/>
        </p:scale>
        <p:origin x="160" y="-58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93A8ECB1-985C-48ED-BF79-0F56AD405DE5}" type="datetimeFigureOut">
              <a:rPr lang="en-US" smtClean="0"/>
              <a:pPr/>
              <a:t>12/31/22</a:t>
            </a:fld>
            <a:endParaRPr lang="en-US"/>
          </a:p>
        </p:txBody>
      </p:sp>
      <p:sp>
        <p:nvSpPr>
          <p:cNvPr id="4" name="Slide Image Placeholder 3"/>
          <p:cNvSpPr>
            <a:spLocks noGrp="1" noRot="1" noChangeAspect="1"/>
          </p:cNvSpPr>
          <p:nvPr>
            <p:ph type="sldImg" idx="2"/>
          </p:nvPr>
        </p:nvSpPr>
        <p:spPr>
          <a:xfrm>
            <a:off x="1203325" y="703263"/>
            <a:ext cx="4692650" cy="35194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457700"/>
            <a:ext cx="5680075" cy="4224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3813"/>
            <a:ext cx="3076575"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1138" y="8913813"/>
            <a:ext cx="3076575" cy="469900"/>
          </a:xfrm>
          <a:prstGeom prst="rect">
            <a:avLst/>
          </a:prstGeom>
        </p:spPr>
        <p:txBody>
          <a:bodyPr vert="horz" lIns="91440" tIns="45720" rIns="91440" bIns="45720" rtlCol="0" anchor="b"/>
          <a:lstStyle>
            <a:lvl1pPr algn="r">
              <a:defRPr sz="1200"/>
            </a:lvl1pPr>
          </a:lstStyle>
          <a:p>
            <a:fld id="{B3B25215-F6D9-4905-B048-55294588421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a:xfrm>
            <a:off x="44450" y="120650"/>
            <a:ext cx="6857999" cy="9067800"/>
          </a:xfrm>
        </p:spPr>
        <p:txBody>
          <a:bodyPr>
            <a:normAutofit/>
          </a:bodyPr>
          <a:lstStyle/>
          <a:p>
            <a:r>
              <a:rPr lang="en-US" sz="1000" dirty="0"/>
              <a:t>I</a:t>
            </a:r>
            <a:r>
              <a:rPr lang="en-US" sz="1000" b="1" dirty="0"/>
              <a:t>.  His “Burden” </a:t>
            </a:r>
            <a:r>
              <a:rPr lang="en-US" sz="1000" dirty="0"/>
              <a:t>-- </a:t>
            </a:r>
            <a:r>
              <a:rPr lang="en-US" sz="1000" u="sng" dirty="0"/>
              <a:t>Faith grappling with a problem </a:t>
            </a:r>
            <a:r>
              <a:rPr lang="en-US" sz="1000" dirty="0"/>
              <a:t>(1:1-2:1)</a:t>
            </a:r>
          </a:p>
          <a:p>
            <a:r>
              <a:rPr lang="en-US" sz="1000" dirty="0"/>
              <a:t>     A.  The prophet raises a question</a:t>
            </a:r>
          </a:p>
          <a:p>
            <a:r>
              <a:rPr lang="en-US" sz="1000" dirty="0"/>
              <a:t>           1.   He laments over apparent rule of wickedness and violence </a:t>
            </a:r>
            <a:br>
              <a:rPr lang="en-US" sz="1000" dirty="0"/>
            </a:br>
            <a:r>
              <a:rPr lang="en-US" sz="1000" dirty="0"/>
              <a:t>           2.   How can the Lord justify His apparent indifference to such things? (</a:t>
            </a:r>
            <a:r>
              <a:rPr lang="en-US" sz="1000" dirty="0" err="1"/>
              <a:t>Hab</a:t>
            </a:r>
            <a:r>
              <a:rPr lang="en-US" sz="1000" dirty="0"/>
              <a:t> 1:1-4B).  </a:t>
            </a:r>
          </a:p>
          <a:p>
            <a:r>
              <a:rPr lang="en-US" sz="1000" dirty="0"/>
              <a:t>     B.  God’s answer</a:t>
            </a:r>
          </a:p>
          <a:p>
            <a:r>
              <a:rPr lang="en-US" sz="1000" dirty="0"/>
              <a:t>           1.   He is not indifferent! </a:t>
            </a:r>
            <a:br>
              <a:rPr lang="en-US" sz="1000" dirty="0"/>
            </a:br>
            <a:r>
              <a:rPr lang="en-US" sz="1000" dirty="0"/>
              <a:t>           2.   He is doing something that will be hard to fathom (</a:t>
            </a:r>
            <a:r>
              <a:rPr lang="en-US" sz="1000" dirty="0" err="1"/>
              <a:t>Hab</a:t>
            </a:r>
            <a:r>
              <a:rPr lang="en-US" sz="1000" dirty="0"/>
              <a:t> 1:5-11)</a:t>
            </a:r>
          </a:p>
          <a:p>
            <a:r>
              <a:rPr lang="en-US" sz="1000" dirty="0"/>
              <a:t>                 a.  Raising up the Chaldeans (Babylon) to execute His judgment </a:t>
            </a:r>
          </a:p>
          <a:p>
            <a:r>
              <a:rPr lang="en-US" sz="1000" dirty="0"/>
              <a:t>                 b.  Using a violent nation that arrogantly thinks it is serving its own god (and purpose) </a:t>
            </a:r>
          </a:p>
          <a:p>
            <a:r>
              <a:rPr lang="en-US" sz="1000" dirty="0"/>
              <a:t>      C.  The prophet’s second question... </a:t>
            </a:r>
          </a:p>
          <a:p>
            <a:r>
              <a:rPr lang="en-US" sz="1000" dirty="0"/>
              <a:t>           1.   How can a holy God employ such an impure and godless agent? (</a:t>
            </a:r>
            <a:r>
              <a:rPr lang="en-US" sz="1000" dirty="0" err="1"/>
              <a:t>Hab</a:t>
            </a:r>
            <a:r>
              <a:rPr lang="en-US" sz="1000" dirty="0"/>
              <a:t> 1:12-17)</a:t>
            </a:r>
          </a:p>
          <a:p>
            <a:r>
              <a:rPr lang="en-US" sz="1000" dirty="0"/>
              <a:t>           2.   This is hard for Habakkuk to understand, but he will watch to see what the Lord will say to him (</a:t>
            </a:r>
            <a:r>
              <a:rPr lang="en-US" sz="1000" dirty="0" err="1"/>
              <a:t>Hab</a:t>
            </a:r>
            <a:r>
              <a:rPr lang="en-US" sz="1000" dirty="0"/>
              <a:t> 2:1)</a:t>
            </a:r>
          </a:p>
          <a:p>
            <a:r>
              <a:rPr lang="en-US" sz="1000" dirty="0"/>
              <a:t>II.   </a:t>
            </a:r>
            <a:r>
              <a:rPr lang="en-US" sz="1000" b="1" dirty="0"/>
              <a:t>His “vision” -- </a:t>
            </a:r>
            <a:r>
              <a:rPr lang="en-US" sz="1000" u="sng" dirty="0"/>
              <a:t>Faith grasping the solution </a:t>
            </a:r>
            <a:r>
              <a:rPr lang="en-US" sz="1000" dirty="0"/>
              <a:t>(2:2-32)</a:t>
            </a:r>
            <a:r>
              <a:rPr lang="en-US" sz="1000" b="1" dirty="0"/>
              <a:t> </a:t>
            </a:r>
            <a:r>
              <a:rPr lang="en-US" sz="1000" dirty="0"/>
              <a:t>--- it is a heavy burden for Habakkuk. God has answered his first </a:t>
            </a:r>
            <a:br>
              <a:rPr lang="en-US" sz="1000" dirty="0"/>
            </a:br>
            <a:r>
              <a:rPr lang="en-US" sz="1000" dirty="0"/>
              <a:t>      question by saying He will use the Chaldeans to punish the wickedness and violence in Judah.  But the Chaldeans are wicked </a:t>
            </a:r>
            <a:br>
              <a:rPr lang="en-US" sz="1000" dirty="0"/>
            </a:br>
            <a:r>
              <a:rPr lang="en-US" sz="1000" dirty="0"/>
              <a:t>      also, how can God use them?  Habakkuk receives his answer in the form of a vision.  </a:t>
            </a:r>
          </a:p>
          <a:p>
            <a:r>
              <a:rPr lang="en-US" sz="1000" dirty="0"/>
              <a:t>      A.  God’s answer:  First, the just shall live by his faith (2:4)</a:t>
            </a:r>
            <a:br>
              <a:rPr lang="en-US" sz="1000" dirty="0"/>
            </a:br>
            <a:r>
              <a:rPr lang="en-US" sz="1000" dirty="0"/>
              <a:t>           1.   Habakkuk is to write what God reveals to him.   </a:t>
            </a:r>
          </a:p>
          <a:p>
            <a:r>
              <a:rPr lang="en-US" sz="1000" dirty="0"/>
              <a:t>           2.  The proud is not upright; but the just shall live by his faith (</a:t>
            </a:r>
            <a:r>
              <a:rPr lang="en-US" sz="1000" dirty="0" err="1"/>
              <a:t>Hab</a:t>
            </a:r>
            <a:r>
              <a:rPr lang="en-US" sz="1000" dirty="0"/>
              <a:t> 2:4)  </a:t>
            </a:r>
            <a:br>
              <a:rPr lang="en-US" sz="1000" dirty="0"/>
            </a:br>
            <a:r>
              <a:rPr lang="en-US" sz="1000" dirty="0"/>
              <a:t>      B.  God’s answer: Second, God will judge the proud</a:t>
            </a:r>
            <a:br>
              <a:rPr lang="en-US" sz="1000" dirty="0"/>
            </a:br>
            <a:r>
              <a:rPr lang="en-US" sz="1000" dirty="0"/>
              <a:t>           1.  Woe to the proud possessed with the lust of conquest and plunder (</a:t>
            </a:r>
            <a:r>
              <a:rPr lang="en-US" sz="1000" dirty="0" err="1"/>
              <a:t>Hab</a:t>
            </a:r>
            <a:r>
              <a:rPr lang="en-US" sz="1000" dirty="0"/>
              <a:t> 2:5-8).   </a:t>
            </a:r>
            <a:br>
              <a:rPr lang="en-US" sz="1000" dirty="0"/>
            </a:br>
            <a:r>
              <a:rPr lang="en-US" sz="1000" dirty="0"/>
              <a:t>           2.  Woe to their efforts to build a permanent empire through cruelty and godless gain (</a:t>
            </a:r>
            <a:r>
              <a:rPr lang="en-US" sz="1000" dirty="0" err="1"/>
              <a:t>Hab</a:t>
            </a:r>
            <a:r>
              <a:rPr lang="en-US" sz="1000" dirty="0"/>
              <a:t> 2: 9-11).   </a:t>
            </a:r>
            <a:br>
              <a:rPr lang="en-US" sz="1000" dirty="0"/>
            </a:br>
            <a:r>
              <a:rPr lang="en-US" sz="1000" dirty="0"/>
              <a:t>           3.  Woe to those who build cities with bloodshed  (</a:t>
            </a:r>
            <a:r>
              <a:rPr lang="en-US" sz="1000" dirty="0" err="1"/>
              <a:t>Hab</a:t>
            </a:r>
            <a:r>
              <a:rPr lang="en-US" sz="1000" dirty="0"/>
              <a:t> 2:12-14)  </a:t>
            </a:r>
          </a:p>
          <a:p>
            <a:r>
              <a:rPr lang="en-US" sz="1000" dirty="0"/>
              <a:t>           4.  Woe to those with cruelty in their treatment of those they conquered (</a:t>
            </a:r>
            <a:r>
              <a:rPr lang="en-US" sz="1000" dirty="0" err="1"/>
              <a:t>Hab</a:t>
            </a:r>
            <a:r>
              <a:rPr lang="en-US" sz="1000" dirty="0"/>
              <a:t> 2:15-17).   </a:t>
            </a:r>
          </a:p>
          <a:p>
            <a:r>
              <a:rPr lang="en-US" sz="1000" dirty="0"/>
              <a:t>           5.  Woe to those given over to idolatry (</a:t>
            </a:r>
            <a:r>
              <a:rPr lang="en-US" sz="1000" dirty="0" err="1"/>
              <a:t>Hab</a:t>
            </a:r>
            <a:r>
              <a:rPr lang="en-US" sz="1000" dirty="0"/>
              <a:t> 2:18-20a).   </a:t>
            </a:r>
            <a:br>
              <a:rPr lang="en-US" sz="1000" dirty="0"/>
            </a:br>
            <a:r>
              <a:rPr lang="en-US" sz="1000" dirty="0"/>
              <a:t>III.  </a:t>
            </a:r>
            <a:r>
              <a:rPr lang="en-US" sz="1000" b="1" dirty="0"/>
              <a:t>His “prayer” -- </a:t>
            </a:r>
            <a:r>
              <a:rPr lang="en-US" sz="1000" b="1" u="sng" dirty="0"/>
              <a:t>F</a:t>
            </a:r>
            <a:r>
              <a:rPr lang="en-US" sz="1000" u="sng" dirty="0"/>
              <a:t>aith glorying in assurance</a:t>
            </a:r>
            <a:r>
              <a:rPr lang="en-US" sz="1000" dirty="0"/>
              <a:t>: Who worship that in which there is no breath at all while the Lord is </a:t>
            </a:r>
            <a:br>
              <a:rPr lang="en-US" sz="1000" dirty="0"/>
            </a:br>
            <a:r>
              <a:rPr lang="en-US" sz="1000" dirty="0"/>
              <a:t>      in His holy temple, before whom the earth should keep silence? The answer to Habakkuk’s second question appears to be </a:t>
            </a:r>
            <a:br>
              <a:rPr lang="en-US" sz="1000" dirty="0"/>
            </a:br>
            <a:r>
              <a:rPr lang="en-US" sz="1000" dirty="0"/>
              <a:t>      this: While God may use a wicked nation like Babylon to punish the wickedness of Judah, He will not let Babylon’s </a:t>
            </a:r>
            <a:br>
              <a:rPr lang="en-US" sz="1000" dirty="0"/>
            </a:br>
            <a:r>
              <a:rPr lang="en-US" sz="1000" dirty="0"/>
              <a:t>      wickedness go unpunished either!  In the meantime, the just (righteous) person will live by his faith in God, which Habakkuk </a:t>
            </a:r>
            <a:br>
              <a:rPr lang="en-US" sz="1000" dirty="0"/>
            </a:br>
            <a:r>
              <a:rPr lang="en-US" sz="1000" dirty="0"/>
              <a:t>      illustrates with his </a:t>
            </a:r>
            <a:r>
              <a:rPr lang="en-US" sz="1000" b="1" dirty="0"/>
              <a:t>prayer.  </a:t>
            </a:r>
            <a:br>
              <a:rPr lang="en-US" sz="1000" b="1" dirty="0"/>
            </a:br>
            <a:r>
              <a:rPr lang="en-US" sz="1000" dirty="0"/>
              <a:t>      A.  Petition for God’s action and mercy</a:t>
            </a:r>
          </a:p>
          <a:p>
            <a:r>
              <a:rPr lang="en-US" sz="1000" dirty="0"/>
              <a:t>           1.   Written in the form of a psalm (</a:t>
            </a:r>
            <a:r>
              <a:rPr lang="en-US" sz="1000" dirty="0" err="1"/>
              <a:t>Hab</a:t>
            </a:r>
            <a:r>
              <a:rPr lang="en-US" sz="1000" dirty="0"/>
              <a:t> 3:1)</a:t>
            </a:r>
          </a:p>
          <a:p>
            <a:r>
              <a:rPr lang="en-US" sz="1000" dirty="0"/>
              <a:t>           2.   Asking God to revive His works, and in His wrath…remember mercy (</a:t>
            </a:r>
            <a:r>
              <a:rPr lang="en-US" sz="1000" dirty="0" err="1"/>
              <a:t>Hab</a:t>
            </a:r>
            <a:r>
              <a:rPr lang="en-US" sz="1000" dirty="0"/>
              <a:t> 3:2)</a:t>
            </a:r>
          </a:p>
          <a:p>
            <a:r>
              <a:rPr lang="en-US" sz="1000" dirty="0"/>
              <a:t>      B.  Praise for God’s past deliverance</a:t>
            </a:r>
            <a:br>
              <a:rPr lang="en-US" sz="1000" dirty="0"/>
            </a:br>
            <a:r>
              <a:rPr lang="en-US" sz="1000" dirty="0"/>
              <a:t>           1.  His mighty works in the past (</a:t>
            </a:r>
            <a:r>
              <a:rPr lang="en-US" sz="1000" dirty="0" err="1"/>
              <a:t>Hab</a:t>
            </a:r>
            <a:r>
              <a:rPr lang="en-US" sz="1000" dirty="0"/>
              <a:t> 3:3-7)</a:t>
            </a:r>
          </a:p>
          <a:p>
            <a:r>
              <a:rPr lang="en-US" sz="1000" dirty="0"/>
              <a:t>           2.  Bringing both judgment to the wicked and salvation to His people ( </a:t>
            </a:r>
            <a:r>
              <a:rPr lang="en-US" sz="1000" dirty="0" err="1"/>
              <a:t>Hab</a:t>
            </a:r>
            <a:r>
              <a:rPr lang="en-US" sz="1000" dirty="0"/>
              <a:t> 3:8-15)</a:t>
            </a:r>
          </a:p>
          <a:p>
            <a:r>
              <a:rPr lang="en-US" sz="1000" dirty="0"/>
              <a:t>      C.  Profession of faith</a:t>
            </a:r>
            <a:br>
              <a:rPr lang="en-US" sz="1000" dirty="0"/>
            </a:br>
            <a:r>
              <a:rPr lang="en-US" sz="1000" dirty="0"/>
              <a:t>           1.   He trembled at what he has heard, that he will have rest in the day of trouble ( </a:t>
            </a:r>
            <a:r>
              <a:rPr lang="en-US" sz="1000" dirty="0" err="1"/>
              <a:t>Hab</a:t>
            </a:r>
            <a:r>
              <a:rPr lang="en-US" sz="1000" dirty="0"/>
              <a:t> 3:16)</a:t>
            </a:r>
          </a:p>
          <a:p>
            <a:r>
              <a:rPr lang="en-US" sz="1000" dirty="0"/>
              <a:t>           2.   But he expresses his faith, that while trouble may come he will rejoice in the Lord who will be his strength (</a:t>
            </a:r>
            <a:r>
              <a:rPr lang="en-US" sz="1000" dirty="0" err="1"/>
              <a:t>Hab</a:t>
            </a:r>
            <a:r>
              <a:rPr lang="en-US" sz="1000" dirty="0"/>
              <a:t> 3:17-</a:t>
            </a:r>
            <a:br>
              <a:rPr lang="en-US" sz="1000" dirty="0"/>
            </a:br>
            <a:r>
              <a:rPr lang="en-US" sz="1000" dirty="0"/>
              <a:t>                 19).    Here we find one of the greatest expressions of faith found anywhere in scripture.  </a:t>
            </a:r>
          </a:p>
          <a:p>
            <a:br>
              <a:rPr lang="en-US" sz="1000" b="1" u="sng" dirty="0"/>
            </a:br>
            <a:r>
              <a:rPr lang="en-US" sz="1000" b="1" u="sng" dirty="0"/>
              <a:t>Conclusion:</a:t>
            </a:r>
            <a:r>
              <a:rPr lang="en-US" sz="1000" dirty="0"/>
              <a:t> What lessons can we glean from this short book? </a:t>
            </a:r>
          </a:p>
          <a:p>
            <a:pPr marL="228600" indent="-228600">
              <a:buAutoNum type="arabicPeriod"/>
            </a:pPr>
            <a:r>
              <a:rPr lang="en-US" sz="1000" dirty="0"/>
              <a:t>The universal supremacy of God’s judgment upon the wicked -- God would use Chaldea to punish wicked Judah </a:t>
            </a:r>
          </a:p>
          <a:p>
            <a:pPr marL="228600" indent="-228600">
              <a:buAutoNum type="arabicPeriod"/>
            </a:pPr>
            <a:r>
              <a:rPr lang="en-US" sz="1000" dirty="0"/>
              <a:t>Then Chaldea would be destroyed for its own wickedness - evil is self-destructive If the righteous can be patient, trusting in the Lord. The tyranny and arrogance of the wicked will eventually fall</a:t>
            </a:r>
          </a:p>
          <a:p>
            <a:pPr marL="228600" indent="-228600">
              <a:buAutoNum type="arabicPeriod"/>
            </a:pPr>
            <a:r>
              <a:rPr lang="en-US" sz="1000" dirty="0"/>
              <a:t>Perhaps the most important lesson concerns the value of faith..  By it the righteous in Habakkuk’s day would live.</a:t>
            </a:r>
          </a:p>
          <a:p>
            <a:r>
              <a:rPr lang="en-US" sz="1000" dirty="0"/>
              <a:t>         Even more so today! </a:t>
            </a:r>
          </a:p>
          <a:p>
            <a:r>
              <a:rPr lang="en-US" sz="1000" dirty="0"/>
              <a:t>         a.  In receiving salvation (Ro 1:16-17)  </a:t>
            </a:r>
            <a:br>
              <a:rPr lang="en-US" sz="1000" dirty="0"/>
            </a:br>
            <a:r>
              <a:rPr lang="en-US" sz="1000" dirty="0"/>
              <a:t>         b.  In persevering (He 10:35-39)-</a:t>
            </a:r>
          </a:p>
          <a:p>
            <a:r>
              <a:rPr lang="en-US" sz="1000" dirty="0"/>
              <a:t>         c.  Notice that both quote from </a:t>
            </a:r>
            <a:r>
              <a:rPr lang="en-US" sz="1000" dirty="0" err="1"/>
              <a:t>Hab</a:t>
            </a:r>
            <a:r>
              <a:rPr lang="en-US" sz="1000" dirty="0"/>
              <a:t> 2:4 ---but our faith must not be a shallow faith; it must be like that expressed by </a:t>
            </a:r>
            <a:br>
              <a:rPr lang="en-US" sz="1000" dirty="0"/>
            </a:br>
            <a:r>
              <a:rPr lang="en-US" sz="1000" dirty="0"/>
              <a:t>              Habakkuk:- a working faith.  </a:t>
            </a:r>
          </a:p>
          <a:p>
            <a:endParaRPr lang="en-US" sz="1000" dirty="0"/>
          </a:p>
          <a:p>
            <a:r>
              <a:rPr lang="en-US" sz="1000" dirty="0"/>
              <a:t>	“Though the fig tree may not blossom, Nor fruit be on the vines; Though the labor of the olive may fail, </a:t>
            </a:r>
          </a:p>
          <a:p>
            <a:r>
              <a:rPr lang="en-US" sz="1000" dirty="0"/>
              <a:t>	And the fields yield no food; Though the flock may be cut off from the fold, And there be no herd in the </a:t>
            </a:r>
          </a:p>
          <a:p>
            <a:r>
              <a:rPr lang="en-US" sz="1000" dirty="0"/>
              <a:t>	stalls;” “Yet I will rejoice in the LORD, I will joy in the God of my salvation.” “The LORD God is my strength; </a:t>
            </a:r>
          </a:p>
          <a:p>
            <a:r>
              <a:rPr lang="en-US" sz="1000" dirty="0"/>
              <a:t> 	He will make my feet like deer’s feet, And He will make me walk on my high hills.” (</a:t>
            </a:r>
            <a:r>
              <a:rPr lang="en-US" sz="1000" dirty="0" err="1"/>
              <a:t>Hab</a:t>
            </a:r>
            <a:r>
              <a:rPr lang="en-US" sz="1000" dirty="0"/>
              <a:t> 3:17-19).   </a:t>
            </a:r>
          </a:p>
          <a:p>
            <a:br>
              <a:rPr lang="en-US" sz="1000" dirty="0"/>
            </a:br>
            <a:endParaRPr lang="en-US" sz="1000" dirty="0"/>
          </a:p>
          <a:p>
            <a:r>
              <a:rPr lang="en-US" sz="1000" dirty="0"/>
              <a:t>       </a:t>
            </a:r>
          </a:p>
          <a:p>
            <a:endParaRPr lang="en-US" dirty="0"/>
          </a:p>
        </p:txBody>
      </p:sp>
      <p:sp>
        <p:nvSpPr>
          <p:cNvPr id="4" name="Slide Number Placeholder 3"/>
          <p:cNvSpPr>
            <a:spLocks noGrp="1"/>
          </p:cNvSpPr>
          <p:nvPr>
            <p:ph type="sldNum" sz="quarter" idx="5"/>
          </p:nvPr>
        </p:nvSpPr>
        <p:spPr/>
        <p:txBody>
          <a:bodyPr/>
          <a:lstStyle/>
          <a:p>
            <a:fld id="{B3B25215-F6D9-4905-B048-55294588421D}" type="slidenum">
              <a:rPr lang="en-US" smtClean="0"/>
              <a:pPr/>
              <a:t>1</a:t>
            </a:fld>
            <a:endParaRPr lang="en-US"/>
          </a:p>
        </p:txBody>
      </p:sp>
    </p:spTree>
    <p:extLst>
      <p:ext uri="{BB962C8B-B14F-4D97-AF65-F5344CB8AC3E}">
        <p14:creationId xmlns:p14="http://schemas.microsoft.com/office/powerpoint/2010/main" val="14987760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14388" y="120650"/>
            <a:ext cx="5468937" cy="4102100"/>
          </a:xfrm>
        </p:spPr>
      </p:sp>
      <p:sp>
        <p:nvSpPr>
          <p:cNvPr id="3" name="Notes Placeholder 2"/>
          <p:cNvSpPr>
            <a:spLocks noGrp="1"/>
          </p:cNvSpPr>
          <p:nvPr>
            <p:ph type="body" idx="1"/>
          </p:nvPr>
        </p:nvSpPr>
        <p:spPr>
          <a:xfrm>
            <a:off x="120650" y="4348162"/>
            <a:ext cx="6781006" cy="4992687"/>
          </a:xfrm>
        </p:spPr>
        <p:txBody>
          <a:bodyPr>
            <a:normAutofit fontScale="92500" lnSpcReduction="10000"/>
          </a:bodyPr>
          <a:lstStyle/>
          <a:p>
            <a:r>
              <a:rPr lang="en-US" sz="1100" dirty="0"/>
              <a:t>With Israel already in Assyrian captivity, Habakkuk prophesies to Judah just prior to their own capture by the Babylonian’s.  His name means “Embrace” or “Cling” and the name fits as he clings to God no matter what happens to his beloved nation.  We might say that his name speaks as one who took his nation to his heart, comforted it and held it up, as one embraces and presses to his bosom a poor weeping child, calming and consoling it with good hope for its future.  His contemporaries include Jeremiah and the time period was during the time of the wicked king </a:t>
            </a:r>
            <a:r>
              <a:rPr lang="en-US" sz="1100" dirty="0" err="1"/>
              <a:t>Jehoiachiin’s</a:t>
            </a:r>
            <a:r>
              <a:rPr lang="en-US" sz="1100" dirty="0"/>
              <a:t> reign (612-605 B.C.) just as Babylon was making her westward move toward world conquest.  Habakkuk’s occupation and hometown are unknown.  Concerning his message, the book easily falls into three sections: (1) A “burden” (</a:t>
            </a:r>
            <a:r>
              <a:rPr lang="en-US" sz="1100" dirty="0" err="1"/>
              <a:t>Hab</a:t>
            </a:r>
            <a:r>
              <a:rPr lang="en-US" sz="1100" dirty="0"/>
              <a:t> 1:1-2:12);   (2) A “vision” (2:2-20);  (3) A “prayer” (3:1-19).  We note an immediate difference between Habakkuk and other prophets...instead of taking the Lord’s message directly to the people (as do most prophets) he takes the complaint of the people directly to the Lord, representing them in the complaint.  As he does so, it has been said that Habakkuk goes from “a sob to a song.”  The three chapters trace a personal struggle within the prophet rather than a public address to the people.  Though terrified by the news of the impending invasion by Babylon and the devastation that was to come, the prophet concludes that God can be trusted to do the right thing (3:17-19).  He surmises, when we don’t’ know what else to do, the answer is to trust in God.   As the key passage says, “the just shall live by faith” (2:4).  </a:t>
            </a:r>
          </a:p>
          <a:p>
            <a:endParaRPr lang="en-US" sz="1100" dirty="0"/>
          </a:p>
          <a:p>
            <a:r>
              <a:rPr lang="en-US" sz="1100" b="1" u="sng" dirty="0"/>
              <a:t>Application</a:t>
            </a:r>
            <a:r>
              <a:rPr lang="en-US" sz="1100" b="1" dirty="0"/>
              <a:t>: </a:t>
            </a:r>
            <a:r>
              <a:rPr lang="en-US" sz="1100" dirty="0"/>
              <a:t>Did you notice that throughout the conversation with God Habakkuk continually reminded himself of God’s attributes? </a:t>
            </a:r>
          </a:p>
          <a:p>
            <a:pPr marL="685800" lvl="1" indent="-228600">
              <a:buFont typeface="+mj-lt"/>
              <a:buAutoNum type="arabicPeriod"/>
            </a:pPr>
            <a:r>
              <a:rPr lang="en-US" sz="1100" b="1" dirty="0"/>
              <a:t>He is eternal</a:t>
            </a:r>
            <a:r>
              <a:rPr lang="en-US" sz="1100" dirty="0"/>
              <a:t>: “Are you not from </a:t>
            </a:r>
            <a:r>
              <a:rPr lang="en-US" sz="1100" b="1" dirty="0"/>
              <a:t>everlasting</a:t>
            </a:r>
            <a:r>
              <a:rPr lang="en-US" sz="1100" dirty="0"/>
              <a:t>...? (1:12a)</a:t>
            </a:r>
          </a:p>
          <a:p>
            <a:pPr marL="685800" lvl="1" indent="-228600">
              <a:buFont typeface="+mj-lt"/>
              <a:buAutoNum type="arabicPeriod"/>
            </a:pPr>
            <a:r>
              <a:rPr lang="en-US" sz="1100" b="1" dirty="0"/>
              <a:t>He is Holy:</a:t>
            </a:r>
            <a:r>
              <a:rPr lang="en-US" sz="1100" dirty="0"/>
              <a:t> “…O Lord my God, my </a:t>
            </a:r>
            <a:r>
              <a:rPr lang="en-US" sz="1100" b="1" dirty="0"/>
              <a:t>Holy One </a:t>
            </a:r>
            <a:r>
              <a:rPr lang="en-US" sz="1100" dirty="0"/>
              <a:t>(1:12b)</a:t>
            </a:r>
          </a:p>
          <a:p>
            <a:pPr marL="685800" lvl="1" indent="-228600">
              <a:buFont typeface="+mj-lt"/>
              <a:buAutoNum type="arabicPeriod"/>
            </a:pPr>
            <a:r>
              <a:rPr lang="en-US" sz="1100" b="1" dirty="0"/>
              <a:t>He keeps His covenant promises: </a:t>
            </a:r>
            <a:r>
              <a:rPr lang="en-US" sz="1100" dirty="0"/>
              <a:t>…”</a:t>
            </a:r>
            <a:r>
              <a:rPr lang="en-US" sz="1100" b="1" dirty="0"/>
              <a:t>We shall not die</a:t>
            </a:r>
            <a:r>
              <a:rPr lang="en-US" sz="1100" dirty="0"/>
              <a:t>.(1:12c)</a:t>
            </a:r>
          </a:p>
          <a:p>
            <a:pPr marL="685800" lvl="1" indent="-228600">
              <a:buFont typeface="+mj-lt"/>
              <a:buAutoNum type="arabicPeriod"/>
            </a:pPr>
            <a:r>
              <a:rPr lang="en-US" sz="1100" b="1" dirty="0"/>
              <a:t>He is a Rock</a:t>
            </a:r>
            <a:r>
              <a:rPr lang="en-US" sz="1100" dirty="0"/>
              <a:t>: “O Lord, you have ordained them as a judgment, and you, </a:t>
            </a:r>
            <a:r>
              <a:rPr lang="en-US" sz="1100" b="1" dirty="0"/>
              <a:t>O Rock</a:t>
            </a:r>
            <a:r>
              <a:rPr lang="en-US" sz="1100" dirty="0"/>
              <a:t>, have established them for reproof” (1:12d).  </a:t>
            </a:r>
          </a:p>
          <a:p>
            <a:pPr marL="685800" lvl="1" indent="-228600">
              <a:buFont typeface="+mj-lt"/>
              <a:buAutoNum type="arabicPeriod"/>
            </a:pPr>
            <a:r>
              <a:rPr lang="en-US" sz="1100" b="1" dirty="0"/>
              <a:t>He is pure (without sin): </a:t>
            </a:r>
            <a:r>
              <a:rPr lang="en-US" sz="1100" dirty="0"/>
              <a:t>“You who are of purer eyes than to see evil and cannot look at wrong” (1:13a). </a:t>
            </a:r>
          </a:p>
          <a:p>
            <a:pPr marL="685800" lvl="1" indent="-228600">
              <a:buFont typeface="+mj-lt"/>
              <a:buAutoNum type="arabicPeriod"/>
            </a:pPr>
            <a:r>
              <a:rPr lang="en-US" sz="1100" b="1" dirty="0"/>
              <a:t>He dispenses both wrath and mercy: </a:t>
            </a:r>
            <a:r>
              <a:rPr lang="en-US" sz="1100" dirty="0"/>
              <a:t>“O Lord, I have heard the report of you and your work, O Lord, do I fear In the midst of the years revive it; in the midst of the years make it known; </a:t>
            </a:r>
            <a:r>
              <a:rPr lang="en-US" sz="1100" b="1" dirty="0"/>
              <a:t>in wrath remember mercy</a:t>
            </a:r>
            <a:r>
              <a:rPr lang="en-US" sz="1100" dirty="0"/>
              <a:t>…” (3:2).  </a:t>
            </a:r>
          </a:p>
          <a:p>
            <a:pPr marL="685800" lvl="1" indent="-228600">
              <a:buFont typeface="+mj-lt"/>
              <a:buAutoNum type="arabicPeriod"/>
            </a:pPr>
            <a:r>
              <a:rPr lang="en-US" sz="1100" b="1" dirty="0"/>
              <a:t>He is all powerful and sovereign</a:t>
            </a:r>
            <a:r>
              <a:rPr lang="en-US" sz="1100" dirty="0"/>
              <a:t>: “…</a:t>
            </a:r>
            <a:r>
              <a:rPr lang="en-US" sz="1100" b="1" dirty="0"/>
              <a:t>His splendor covered the heavens, and the earth was full of his praise</a:t>
            </a:r>
            <a:r>
              <a:rPr lang="en-US" sz="1100" dirty="0"/>
              <a:t>…He stood and measured the earth he looked and shook the nations…” (3:3-12). </a:t>
            </a:r>
          </a:p>
          <a:p>
            <a:pPr marL="685800" lvl="1" indent="-228600">
              <a:buFont typeface="+mj-lt"/>
              <a:buAutoNum type="arabicPeriod"/>
            </a:pPr>
            <a:r>
              <a:rPr lang="en-US" sz="1100" b="1" dirty="0"/>
              <a:t>He saves the people and destroys His enemies</a:t>
            </a:r>
            <a:r>
              <a:rPr lang="en-US" sz="1100" dirty="0"/>
              <a:t>: “You went out for the </a:t>
            </a:r>
            <a:r>
              <a:rPr lang="en-US" sz="1100" b="1" dirty="0"/>
              <a:t>salvation of your people for the salvation of your anointed. You crushed the head of the house of the wicked</a:t>
            </a:r>
            <a:r>
              <a:rPr lang="en-US" sz="1100" dirty="0"/>
              <a:t>, lay” (3:13-14).</a:t>
            </a:r>
          </a:p>
          <a:p>
            <a:pPr marL="685800" lvl="1" indent="-228600">
              <a:buFont typeface="+mj-lt"/>
              <a:buAutoNum type="arabicPeriod"/>
            </a:pPr>
            <a:r>
              <a:rPr lang="en-US" sz="1100" b="1" dirty="0"/>
              <a:t>He is the source of strength for His people: </a:t>
            </a:r>
            <a:r>
              <a:rPr lang="en-US" sz="1100" dirty="0"/>
              <a:t>“God, </a:t>
            </a:r>
            <a:r>
              <a:rPr lang="en-US" sz="1100" b="1" dirty="0"/>
              <a:t>the Lord, is my strength…” </a:t>
            </a:r>
            <a:r>
              <a:rPr lang="en-US" sz="1100" dirty="0"/>
              <a:t>(3:19).  </a:t>
            </a:r>
            <a:br>
              <a:rPr lang="en-US" sz="1100" dirty="0"/>
            </a:br>
            <a:endParaRPr lang="en-US" sz="1100" dirty="0"/>
          </a:p>
          <a:p>
            <a:r>
              <a:rPr lang="en-US" sz="1100" b="1" dirty="0"/>
              <a:t>Key thought</a:t>
            </a:r>
            <a:r>
              <a:rPr lang="en-US" sz="1100" dirty="0"/>
              <a:t>: Pray with confidence.  When you are struggling and don’t know what to do… pray, and then trust in God.  “Now to him who is able to do far more abundantly than all that we ask or think, according to the power at work within us” (Eph. 3:20). </a:t>
            </a:r>
          </a:p>
          <a:p>
            <a:endParaRPr lang="en-US" sz="1000" dirty="0"/>
          </a:p>
          <a:p>
            <a:endParaRPr lang="en-US" sz="1000" b="1" dirty="0"/>
          </a:p>
          <a:p>
            <a:pPr lvl="1"/>
            <a:br>
              <a:rPr lang="en-US" sz="1000" dirty="0"/>
            </a:br>
            <a:endParaRPr lang="en-US" sz="1000" b="1" dirty="0"/>
          </a:p>
        </p:txBody>
      </p:sp>
      <p:sp>
        <p:nvSpPr>
          <p:cNvPr id="4" name="Slide Number Placeholder 3"/>
          <p:cNvSpPr>
            <a:spLocks noGrp="1"/>
          </p:cNvSpPr>
          <p:nvPr>
            <p:ph type="sldNum" sz="quarter" idx="10"/>
          </p:nvPr>
        </p:nvSpPr>
        <p:spPr/>
        <p:txBody>
          <a:bodyPr/>
          <a:lstStyle/>
          <a:p>
            <a:fld id="{B3B25215-F6D9-4905-B048-55294588421D}"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3</a:t>
            </a:fld>
            <a:endParaRPr lang="en-US"/>
          </a:p>
        </p:txBody>
      </p:sp>
    </p:spTree>
    <p:extLst>
      <p:ext uri="{BB962C8B-B14F-4D97-AF65-F5344CB8AC3E}">
        <p14:creationId xmlns:p14="http://schemas.microsoft.com/office/powerpoint/2010/main" val="1920033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92138"/>
            <a:ext cx="5892800" cy="4419600"/>
          </a:xfrm>
          <a:solidFill>
            <a:srgbClr val="FFFF00"/>
          </a:solidFill>
        </p:spPr>
      </p:sp>
      <p:sp>
        <p:nvSpPr>
          <p:cNvPr id="3" name="Notes Placeholder 2"/>
          <p:cNvSpPr>
            <a:spLocks noGrp="1"/>
          </p:cNvSpPr>
          <p:nvPr>
            <p:ph type="body" idx="1"/>
          </p:nvPr>
        </p:nvSpPr>
        <p:spPr>
          <a:xfrm>
            <a:off x="120650" y="6064250"/>
            <a:ext cx="5964238" cy="3200400"/>
          </a:xfrm>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4</a:t>
            </a:fld>
            <a:endParaRPr lang="en-US"/>
          </a:p>
        </p:txBody>
      </p:sp>
    </p:spTree>
    <p:extLst>
      <p:ext uri="{BB962C8B-B14F-4D97-AF65-F5344CB8AC3E}">
        <p14:creationId xmlns:p14="http://schemas.microsoft.com/office/powerpoint/2010/main" val="2057503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A7A70F-5BAD-C24C-A649-20DE519519DA}" type="slidenum">
              <a:rPr lang="en-US" smtClean="0"/>
              <a:t>5</a:t>
            </a:fld>
            <a:endParaRPr lang="en-US"/>
          </a:p>
        </p:txBody>
      </p:sp>
    </p:spTree>
    <p:extLst>
      <p:ext uri="{BB962C8B-B14F-4D97-AF65-F5344CB8AC3E}">
        <p14:creationId xmlns:p14="http://schemas.microsoft.com/office/powerpoint/2010/main" val="767052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B25215-F6D9-4905-B048-55294588421D}" type="slidenum">
              <a:rPr lang="en-US" smtClean="0"/>
              <a:pPr/>
              <a:t>6</a:t>
            </a:fld>
            <a:endParaRPr lang="en-US"/>
          </a:p>
        </p:txBody>
      </p:sp>
    </p:spTree>
    <p:extLst>
      <p:ext uri="{BB962C8B-B14F-4D97-AF65-F5344CB8AC3E}">
        <p14:creationId xmlns:p14="http://schemas.microsoft.com/office/powerpoint/2010/main" val="1152768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B3B25215-F6D9-4905-B048-55294588421D}" type="slidenum">
              <a:rPr lang="en-US" smtClean="0"/>
              <a:pPr/>
              <a:t>7</a:t>
            </a:fld>
            <a:endParaRPr lang="en-US"/>
          </a:p>
        </p:txBody>
      </p:sp>
    </p:spTree>
    <p:extLst>
      <p:ext uri="{BB962C8B-B14F-4D97-AF65-F5344CB8AC3E}">
        <p14:creationId xmlns:p14="http://schemas.microsoft.com/office/powerpoint/2010/main" val="32580040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a:p>
        </p:txBody>
      </p:sp>
    </p:spTree>
    <p:extLst>
      <p:ext uri="{BB962C8B-B14F-4D97-AF65-F5344CB8AC3E}">
        <p14:creationId xmlns:p14="http://schemas.microsoft.com/office/powerpoint/2010/main" val="1777642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11</a:t>
            </a:fld>
            <a:endParaRPr lang="en-US" dirty="0"/>
          </a:p>
        </p:txBody>
      </p:sp>
    </p:spTree>
    <p:extLst>
      <p:ext uri="{BB962C8B-B14F-4D97-AF65-F5344CB8AC3E}">
        <p14:creationId xmlns:p14="http://schemas.microsoft.com/office/powerpoint/2010/main" val="139412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Vertical Title 1"/>
          <p:cNvSpPr>
            <a:spLocks noGrp="1"/>
          </p:cNvSpPr>
          <p:nvPr>
            <p:ph type="title" orient="vert"/>
          </p:nvPr>
        </p:nvSpPr>
        <p:spPr>
          <a:xfrm>
            <a:off x="6781800" y="274640"/>
            <a:ext cx="1905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a:xfrm>
            <a:off x="2640597" y="6377459"/>
            <a:ext cx="3836404"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12/31/22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B68DC431-1583-4702-B81A-832D335C0186}" type="datetimeFigureOut">
              <a:rPr lang="en-US" smtClean="0"/>
              <a:pPr/>
              <a:t>12/31/22</a:t>
            </a:fld>
            <a:endParaRPr lang="en-US" dirty="0"/>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8339328" y="1170432"/>
            <a:ext cx="733864"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12/31/22</a:t>
            </a:fld>
            <a:endParaRPr lang="en-US" dirty="0"/>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Habakkuk</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solidFill>
                  <a:schemeClr val="accent1"/>
                </a:solidFill>
              </a:rPr>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a:xfrm>
            <a:off x="228600" y="1600200"/>
            <a:ext cx="8724900" cy="5102352"/>
          </a:xfrm>
        </p:spPr>
        <p:txBody>
          <a:bodyPr>
            <a:noAutofit/>
          </a:bodyPr>
          <a:lstStyle/>
          <a:p>
            <a:pPr marL="89154" indent="0">
              <a:buNone/>
            </a:pPr>
            <a:r>
              <a:rPr lang="en-US" sz="2100" dirty="0"/>
              <a:t>Determining the date of the book of Habakkuk is quite a bit easier than dating most books. He spoke often of an imminent Babylonian invasion (Hab. 1:6; 2:1; 3:16), an event that occurred on a smaller scale in 605 BC before the total destruction of Judah’s capital city, Jerusalem, in 586 BC.  The way Habakkuk described Judah indicates a low time in its history.  If the dating is to remain close to the Babylonian invasion, Habakkuk likely prophesied in the first five years of Jehoiakim’s reign (612–605 BC) to a king who led his people into evil.</a:t>
            </a:r>
          </a:p>
          <a:p>
            <a:pPr marL="89154" indent="0">
              <a:buNone/>
            </a:pPr>
            <a:endParaRPr lang="en-US" sz="2100" dirty="0"/>
          </a:p>
          <a:p>
            <a:pPr marL="89154" indent="0">
              <a:buNone/>
            </a:pPr>
            <a:r>
              <a:rPr lang="en-US" sz="2100" dirty="0"/>
              <a:t>A reading of 2 Chronicles 36:11-21 and Jeremiah 6:9-30 will help us understand the conditions at the time of Habakkuk and his contemporary, Jeremiah.  The spiritual condition at that time was one of wickedness, injustice, and disregard for God.  Habakkuk asks, “How long” will God allow this to continue.   </a:t>
            </a:r>
          </a:p>
        </p:txBody>
      </p:sp>
    </p:spTree>
    <p:extLst>
      <p:ext uri="{BB962C8B-B14F-4D97-AF65-F5344CB8AC3E}">
        <p14:creationId xmlns:p14="http://schemas.microsoft.com/office/powerpoint/2010/main" val="16973037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solidFill>
                  <a:schemeClr val="accent1"/>
                </a:solidFill>
              </a:rPr>
              <a:t>Why is Habakkuk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134471" y="1408176"/>
            <a:ext cx="8848164" cy="5474143"/>
          </a:xfrm>
        </p:spPr>
        <p:txBody>
          <a:bodyPr>
            <a:noAutofit/>
          </a:bodyPr>
          <a:lstStyle/>
          <a:p>
            <a:pPr marL="89154" indent="0">
              <a:buNone/>
            </a:pPr>
            <a:r>
              <a:rPr lang="en-US" sz="2400" dirty="0"/>
              <a:t>Habakkuk provides us one of the most remarkable sections in all of Scripture, as it contains an extended dialogue between Habakkuk and God (Chapters 1–2). The prophet initiated this conversation based on his distress about God’s “inaction” in the world.  He wanted to see God do something more, particularly in the area of justice for evildoers.  The book of Habakkuk pictures a frustrated prophet, much like Jonah, though Habakkuk channeled his frustration into prayers and eventually praise to God, rather than trying to run from the Lord as Jonah did.</a:t>
            </a:r>
          </a:p>
          <a:p>
            <a:pPr marL="89154" indent="0">
              <a:buNone/>
            </a:pPr>
            <a:endParaRPr lang="en-US" sz="2400" dirty="0"/>
          </a:p>
          <a:p>
            <a:pPr marL="89154" indent="0">
              <a:buNone/>
            </a:pPr>
            <a:r>
              <a:rPr lang="en-US" sz="2400" dirty="0"/>
              <a:t>The theme of the book is to explain the justice of God as he rules over His people, punishing the wicked while sustaining those who live by faith.  </a:t>
            </a:r>
          </a:p>
        </p:txBody>
      </p:sp>
    </p:spTree>
    <p:extLst>
      <p:ext uri="{BB962C8B-B14F-4D97-AF65-F5344CB8AC3E}">
        <p14:creationId xmlns:p14="http://schemas.microsoft.com/office/powerpoint/2010/main" val="4271229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solidFill>
                  <a:schemeClr val="accent1"/>
                </a:solidFill>
              </a:rPr>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a:xfrm>
            <a:off x="114300" y="1441513"/>
            <a:ext cx="8915400" cy="6059424"/>
          </a:xfrm>
        </p:spPr>
        <p:txBody>
          <a:bodyPr>
            <a:noAutofit/>
          </a:bodyPr>
          <a:lstStyle/>
          <a:p>
            <a:pPr marL="89154" indent="0">
              <a:buNone/>
            </a:pPr>
            <a:r>
              <a:rPr lang="en-US" sz="2100" dirty="0"/>
              <a:t>As the prophet Habakkuk stood in Jerusalem and pondered the state of his nation, Judah, he must have been dumbfounded.  So much evil thrived, completely in the open, but God remained strangely silent.  Where was He? How long would He allow this mess to continue? Not long, according to the Lord (Habakkuk 2:2–3).  Another nation, the Babylonians, would come and execute justice on the Lord’s behalf. The wicked in Judah, those who thought they would get away with their evil deeds forever, were soon to be punished.</a:t>
            </a:r>
          </a:p>
          <a:p>
            <a:pPr marL="89154" indent="0">
              <a:buNone/>
            </a:pPr>
            <a:endParaRPr lang="en-US" sz="2100" dirty="0"/>
          </a:p>
          <a:p>
            <a:pPr marL="89154" indent="0">
              <a:buNone/>
            </a:pPr>
            <a:r>
              <a:rPr lang="en-US" sz="2100" dirty="0"/>
              <a:t>The book of Habakkuk offers us a picture of a prideful people being humbled, while the righteous live by faith in God (2:4).  It reminds us that while God may seem silent and uninvolved in our world, He always has a plan to deal with evil and always works out justice . . . eventually.  The example of the prophet Habakkuk encourages believers to wait on the Lord.  </a:t>
            </a:r>
          </a:p>
        </p:txBody>
      </p:sp>
    </p:spTree>
    <p:extLst>
      <p:ext uri="{BB962C8B-B14F-4D97-AF65-F5344CB8AC3E}">
        <p14:creationId xmlns:p14="http://schemas.microsoft.com/office/powerpoint/2010/main" val="231357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solidFill>
                  <a:schemeClr val="accent1"/>
                </a:solidFill>
              </a:rPr>
              <a:t>How do I apply this?</a:t>
            </a:r>
          </a:p>
        </p:txBody>
      </p:sp>
      <p:sp>
        <p:nvSpPr>
          <p:cNvPr id="3" name="Content Placeholder 2">
            <a:extLst>
              <a:ext uri="{FF2B5EF4-FFF2-40B4-BE49-F238E27FC236}">
                <a16:creationId xmlns:a16="http://schemas.microsoft.com/office/drawing/2014/main" id="{05C53D9A-B1B6-7F41-925B-5796F7AFFFEF}"/>
              </a:ext>
            </a:extLst>
          </p:cNvPr>
          <p:cNvSpPr>
            <a:spLocks noGrp="1"/>
          </p:cNvSpPr>
          <p:nvPr>
            <p:ph idx="1"/>
          </p:nvPr>
        </p:nvSpPr>
        <p:spPr>
          <a:xfrm>
            <a:off x="285750" y="1714500"/>
            <a:ext cx="8629650" cy="4686301"/>
          </a:xfrm>
        </p:spPr>
        <p:txBody>
          <a:bodyPr>
            <a:normAutofit/>
          </a:bodyPr>
          <a:lstStyle/>
          <a:p>
            <a:pPr marL="118872" indent="0">
              <a:buNone/>
            </a:pPr>
            <a:r>
              <a:rPr lang="en-US" sz="2400" dirty="0"/>
              <a:t>Habakkuk asked God the kind of question that so many of us have pondered, “Why do you force me to look at evil and stare trouble in the face day after day?” (1:3).  We have all seen the evidence of evil in our lives.  It is everywhere we look.  We’ve all been touched by it.  Oftentimes we are trapped in a dark prison cell of our own making, where we are often downtrodden by our own poor choices.  The book of Habakkuk reminds us that no place is too dark, no wall too thick, no calamity so great,  that  God’s grace can’t penetrate in a powerful and life-affirming way.</a:t>
            </a:r>
          </a:p>
          <a:p>
            <a:pPr marL="118872" indent="0">
              <a:buNone/>
            </a:pPr>
            <a:endParaRPr lang="en-US" sz="2400" dirty="0"/>
          </a:p>
          <a:p>
            <a:pPr marL="118872" indent="0">
              <a:buNone/>
            </a:pPr>
            <a:r>
              <a:rPr lang="en-US" sz="2400" dirty="0"/>
              <a:t>“The Lord God is my strength!”  (3:19)  The words of Habakkuk should bring assurance to the people of God.  </a:t>
            </a:r>
          </a:p>
        </p:txBody>
      </p:sp>
    </p:spTree>
    <p:extLst>
      <p:ext uri="{BB962C8B-B14F-4D97-AF65-F5344CB8AC3E}">
        <p14:creationId xmlns:p14="http://schemas.microsoft.com/office/powerpoint/2010/main" val="34876637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7F411D-C905-2A49-9EA1-85008CA1C294}"/>
              </a:ext>
            </a:extLst>
          </p:cNvPr>
          <p:cNvSpPr>
            <a:spLocks noGrp="1"/>
          </p:cNvSpPr>
          <p:nvPr>
            <p:ph type="title"/>
          </p:nvPr>
        </p:nvSpPr>
        <p:spPr/>
        <p:txBody>
          <a:bodyPr>
            <a:normAutofit/>
          </a:bodyPr>
          <a:lstStyle/>
          <a:p>
            <a:r>
              <a:rPr lang="en-US" sz="3200" dirty="0"/>
              <a:t>Helpful readings reflecting the wickedness of the period</a:t>
            </a:r>
          </a:p>
        </p:txBody>
      </p:sp>
      <p:sp>
        <p:nvSpPr>
          <p:cNvPr id="3" name="Content Placeholder 2">
            <a:extLst>
              <a:ext uri="{FF2B5EF4-FFF2-40B4-BE49-F238E27FC236}">
                <a16:creationId xmlns:a16="http://schemas.microsoft.com/office/drawing/2014/main" id="{993A10F3-C495-CC43-9E9C-419961A30EBD}"/>
              </a:ext>
            </a:extLst>
          </p:cNvPr>
          <p:cNvSpPr>
            <a:spLocks noGrp="1"/>
          </p:cNvSpPr>
          <p:nvPr>
            <p:ph idx="1"/>
          </p:nvPr>
        </p:nvSpPr>
        <p:spPr/>
        <p:txBody>
          <a:bodyPr/>
          <a:lstStyle/>
          <a:p>
            <a:r>
              <a:rPr lang="en-US" dirty="0"/>
              <a:t>2 Chr. 36:11-21: </a:t>
            </a:r>
          </a:p>
          <a:p>
            <a:r>
              <a:rPr lang="en-US" dirty="0"/>
              <a:t>Jer. 6:9-30</a:t>
            </a:r>
          </a:p>
        </p:txBody>
      </p:sp>
      <p:sp>
        <p:nvSpPr>
          <p:cNvPr id="4" name="TextBox 3">
            <a:extLst>
              <a:ext uri="{FF2B5EF4-FFF2-40B4-BE49-F238E27FC236}">
                <a16:creationId xmlns:a16="http://schemas.microsoft.com/office/drawing/2014/main" id="{D88F32A6-C093-CB4F-AD86-7F9A385AD505}"/>
              </a:ext>
            </a:extLst>
          </p:cNvPr>
          <p:cNvSpPr txBox="1"/>
          <p:nvPr/>
        </p:nvSpPr>
        <p:spPr>
          <a:xfrm>
            <a:off x="990600" y="3446929"/>
            <a:ext cx="6730497" cy="461665"/>
          </a:xfrm>
          <a:prstGeom prst="rect">
            <a:avLst/>
          </a:prstGeom>
          <a:noFill/>
          <a:ln w="57150">
            <a:solidFill>
              <a:schemeClr val="tx1"/>
            </a:solidFill>
          </a:ln>
        </p:spPr>
        <p:txBody>
          <a:bodyPr wrap="none" rtlCol="0">
            <a:spAutoFit/>
          </a:bodyPr>
          <a:lstStyle/>
          <a:p>
            <a:r>
              <a:rPr lang="en-US" sz="2400" dirty="0"/>
              <a:t>How long will God allow injustice to go unpunished?</a:t>
            </a:r>
          </a:p>
        </p:txBody>
      </p:sp>
    </p:spTree>
    <p:extLst>
      <p:ext uri="{BB962C8B-B14F-4D97-AF65-F5344CB8AC3E}">
        <p14:creationId xmlns:p14="http://schemas.microsoft.com/office/powerpoint/2010/main" val="5388154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B9307-9EC3-624A-A96C-5B30666DB40C}"/>
              </a:ext>
            </a:extLst>
          </p:cNvPr>
          <p:cNvSpPr>
            <a:spLocks noGrp="1"/>
          </p:cNvSpPr>
          <p:nvPr>
            <p:ph type="title"/>
          </p:nvPr>
        </p:nvSpPr>
        <p:spPr/>
        <p:txBody>
          <a:bodyPr>
            <a:normAutofit/>
          </a:bodyPr>
          <a:lstStyle/>
          <a:p>
            <a:r>
              <a:rPr lang="en-US" sz="3200" dirty="0"/>
              <a:t>Key passage: The just shall live by faith  (2:4)</a:t>
            </a:r>
          </a:p>
        </p:txBody>
      </p:sp>
      <p:sp>
        <p:nvSpPr>
          <p:cNvPr id="3" name="Content Placeholder 2">
            <a:extLst>
              <a:ext uri="{FF2B5EF4-FFF2-40B4-BE49-F238E27FC236}">
                <a16:creationId xmlns:a16="http://schemas.microsoft.com/office/drawing/2014/main" id="{51402999-E0E3-2942-A068-55C9CBE9CF38}"/>
              </a:ext>
            </a:extLst>
          </p:cNvPr>
          <p:cNvSpPr>
            <a:spLocks noGrp="1"/>
          </p:cNvSpPr>
          <p:nvPr>
            <p:ph idx="1"/>
          </p:nvPr>
        </p:nvSpPr>
        <p:spPr>
          <a:xfrm>
            <a:off x="152400" y="1676399"/>
            <a:ext cx="8763000" cy="4724401"/>
          </a:xfrm>
        </p:spPr>
        <p:txBody>
          <a:bodyPr>
            <a:normAutofit/>
          </a:bodyPr>
          <a:lstStyle/>
          <a:p>
            <a:r>
              <a:rPr lang="en-US" sz="2200" dirty="0"/>
              <a:t>This passage is quoted by Paul in Ro. 1:17 and Gal. 3:11 as a contrast to the Jewish contention of salvation by works of the Law of Moses.  </a:t>
            </a:r>
          </a:p>
          <a:p>
            <a:r>
              <a:rPr lang="en-US" sz="2200" dirty="0"/>
              <a:t>In Heb. 10:38-39 the principle is stated to urge Christians to preserve in faithfulness even to the ”saving of a soul.” </a:t>
            </a:r>
          </a:p>
          <a:p>
            <a:r>
              <a:rPr lang="en-US" sz="2200" dirty="0"/>
              <a:t>It is incorrectly applied by those who support the “faith alone” position.  </a:t>
            </a:r>
          </a:p>
        </p:txBody>
      </p:sp>
      <p:sp>
        <p:nvSpPr>
          <p:cNvPr id="4" name="TextBox 3">
            <a:extLst>
              <a:ext uri="{FF2B5EF4-FFF2-40B4-BE49-F238E27FC236}">
                <a16:creationId xmlns:a16="http://schemas.microsoft.com/office/drawing/2014/main" id="{26A61B7A-E7BE-784A-B96E-BB487691D4E8}"/>
              </a:ext>
            </a:extLst>
          </p:cNvPr>
          <p:cNvSpPr txBox="1"/>
          <p:nvPr/>
        </p:nvSpPr>
        <p:spPr>
          <a:xfrm>
            <a:off x="562535" y="5419798"/>
            <a:ext cx="3276600" cy="1323439"/>
          </a:xfrm>
          <a:prstGeom prst="rect">
            <a:avLst/>
          </a:prstGeom>
          <a:noFill/>
          <a:ln w="57150">
            <a:solidFill>
              <a:schemeClr val="tx1"/>
            </a:solidFill>
          </a:ln>
        </p:spPr>
        <p:txBody>
          <a:bodyPr wrap="square" rtlCol="0">
            <a:spAutoFit/>
          </a:bodyPr>
          <a:lstStyle/>
          <a:p>
            <a:r>
              <a:rPr lang="en-US" sz="2000" dirty="0"/>
              <a:t>“Now it is evident that no one is justified before God by the law, for “The righteous shall live by faith.”” (Gal. 3:11)</a:t>
            </a:r>
          </a:p>
        </p:txBody>
      </p:sp>
      <p:sp>
        <p:nvSpPr>
          <p:cNvPr id="5" name="TextBox 4">
            <a:extLst>
              <a:ext uri="{FF2B5EF4-FFF2-40B4-BE49-F238E27FC236}">
                <a16:creationId xmlns:a16="http://schemas.microsoft.com/office/drawing/2014/main" id="{23A47761-52F7-2447-8374-848AB2658F0B}"/>
              </a:ext>
            </a:extLst>
          </p:cNvPr>
          <p:cNvSpPr txBox="1"/>
          <p:nvPr/>
        </p:nvSpPr>
        <p:spPr>
          <a:xfrm>
            <a:off x="4213412" y="4217456"/>
            <a:ext cx="4701988" cy="1938992"/>
          </a:xfrm>
          <a:prstGeom prst="rect">
            <a:avLst/>
          </a:prstGeom>
          <a:noFill/>
          <a:ln w="57150">
            <a:solidFill>
              <a:schemeClr val="tx1"/>
            </a:solidFill>
          </a:ln>
        </p:spPr>
        <p:txBody>
          <a:bodyPr wrap="square" rtlCol="0">
            <a:spAutoFit/>
          </a:bodyPr>
          <a:lstStyle/>
          <a:p>
            <a:r>
              <a:rPr lang="en-US" sz="2000" dirty="0"/>
              <a:t>“but my righteous one shall live by faith,</a:t>
            </a:r>
          </a:p>
          <a:p>
            <a:r>
              <a:rPr lang="en-US" sz="2000" dirty="0"/>
              <a:t>and if he shrinks back, my soul has no pleasure in him.” 39 But we are not of those who shrink back and are destroyed, but of those who have faith and preserve their souls” (Heb. 10:38-39)</a:t>
            </a:r>
          </a:p>
        </p:txBody>
      </p:sp>
      <p:sp>
        <p:nvSpPr>
          <p:cNvPr id="6" name="TextBox 5">
            <a:extLst>
              <a:ext uri="{FF2B5EF4-FFF2-40B4-BE49-F238E27FC236}">
                <a16:creationId xmlns:a16="http://schemas.microsoft.com/office/drawing/2014/main" id="{49CA01AE-8B59-874E-9D20-F7933C9FAE4C}"/>
              </a:ext>
            </a:extLst>
          </p:cNvPr>
          <p:cNvSpPr txBox="1"/>
          <p:nvPr/>
        </p:nvSpPr>
        <p:spPr>
          <a:xfrm>
            <a:off x="544606" y="3579490"/>
            <a:ext cx="3276600" cy="1631216"/>
          </a:xfrm>
          <a:prstGeom prst="rect">
            <a:avLst/>
          </a:prstGeom>
          <a:noFill/>
          <a:ln w="57150">
            <a:solidFill>
              <a:schemeClr val="tx1"/>
            </a:solidFill>
          </a:ln>
        </p:spPr>
        <p:txBody>
          <a:bodyPr wrap="square" rtlCol="0">
            <a:spAutoFit/>
          </a:bodyPr>
          <a:lstStyle/>
          <a:p>
            <a:r>
              <a:rPr lang="en-US" sz="2000" dirty="0"/>
              <a:t>“For in it the righteousness of God is revealed from faith for faith,[a] as it is written, “The righteous shall live by faith”” (Ro. 1:17)</a:t>
            </a:r>
          </a:p>
        </p:txBody>
      </p:sp>
    </p:spTree>
    <p:extLst>
      <p:ext uri="{BB962C8B-B14F-4D97-AF65-F5344CB8AC3E}">
        <p14:creationId xmlns:p14="http://schemas.microsoft.com/office/powerpoint/2010/main" val="1993677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21D04F8-CB32-6A4C-971A-2B194B10725D}"/>
              </a:ext>
            </a:extLst>
          </p:cNvPr>
          <p:cNvSpPr txBox="1"/>
          <p:nvPr/>
        </p:nvSpPr>
        <p:spPr>
          <a:xfrm>
            <a:off x="267083" y="67555"/>
            <a:ext cx="8876917" cy="1015663"/>
          </a:xfrm>
          <a:prstGeom prst="rect">
            <a:avLst/>
          </a:prstGeom>
          <a:noFill/>
        </p:spPr>
        <p:txBody>
          <a:bodyPr wrap="none" rtlCol="0">
            <a:spAutoFit/>
          </a:bodyPr>
          <a:lstStyle/>
          <a:p>
            <a:r>
              <a:rPr lang="en-US" sz="2400" dirty="0"/>
              <a:t>I.  Question 1: </a:t>
            </a:r>
            <a:r>
              <a:rPr lang="en-US" sz="2400" b="1" dirty="0"/>
              <a:t>His “Burden</a:t>
            </a:r>
            <a:r>
              <a:rPr lang="en-US" sz="2400" dirty="0"/>
              <a:t>” -- Faith grappling with a problem (1:1-2:1</a:t>
            </a:r>
            <a:r>
              <a:rPr lang="en-US" dirty="0"/>
              <a:t>)</a:t>
            </a:r>
          </a:p>
          <a:p>
            <a:endParaRPr lang="en-US" dirty="0"/>
          </a:p>
          <a:p>
            <a:endParaRPr lang="en-US" dirty="0"/>
          </a:p>
        </p:txBody>
      </p:sp>
      <p:sp>
        <p:nvSpPr>
          <p:cNvPr id="3" name="TextBox 2">
            <a:extLst>
              <a:ext uri="{FF2B5EF4-FFF2-40B4-BE49-F238E27FC236}">
                <a16:creationId xmlns:a16="http://schemas.microsoft.com/office/drawing/2014/main" id="{2C239C93-089E-494A-9A06-E58464BAC27D}"/>
              </a:ext>
            </a:extLst>
          </p:cNvPr>
          <p:cNvSpPr txBox="1"/>
          <p:nvPr/>
        </p:nvSpPr>
        <p:spPr>
          <a:xfrm>
            <a:off x="435428" y="713886"/>
            <a:ext cx="8229601" cy="1554272"/>
          </a:xfrm>
          <a:prstGeom prst="rect">
            <a:avLst/>
          </a:prstGeom>
          <a:noFill/>
          <a:ln w="57150">
            <a:solidFill>
              <a:schemeClr val="accent1"/>
            </a:solidFill>
          </a:ln>
        </p:spPr>
        <p:txBody>
          <a:bodyPr wrap="square" rtlCol="0">
            <a:spAutoFit/>
          </a:bodyPr>
          <a:lstStyle/>
          <a:p>
            <a:r>
              <a:rPr lang="en-US" sz="1900" dirty="0"/>
              <a:t>“O Lord, how long shall I cry for help, and you will not hear? Or cry to you “Violence!” and you will not save? 3 Why do you make me see iniquity, and why do you idly look at wrong? Destruction and violence are before me; strife and contention arise. 4 So the law is paralyzed, and justice never goes forth. For the wicked surround the righteous; so justice goes forth perverted” (1:1-4)</a:t>
            </a:r>
          </a:p>
        </p:txBody>
      </p:sp>
      <p:sp>
        <p:nvSpPr>
          <p:cNvPr id="4" name="TextBox 3">
            <a:extLst>
              <a:ext uri="{FF2B5EF4-FFF2-40B4-BE49-F238E27FC236}">
                <a16:creationId xmlns:a16="http://schemas.microsoft.com/office/drawing/2014/main" id="{F4E70F84-709F-BA43-BB98-5A9BA59AE465}"/>
              </a:ext>
            </a:extLst>
          </p:cNvPr>
          <p:cNvSpPr txBox="1"/>
          <p:nvPr/>
        </p:nvSpPr>
        <p:spPr>
          <a:xfrm>
            <a:off x="267083" y="2402286"/>
            <a:ext cx="2722220" cy="461665"/>
          </a:xfrm>
          <a:prstGeom prst="rect">
            <a:avLst/>
          </a:prstGeom>
          <a:noFill/>
        </p:spPr>
        <p:txBody>
          <a:bodyPr wrap="none" rtlCol="0">
            <a:spAutoFit/>
          </a:bodyPr>
          <a:lstStyle/>
          <a:p>
            <a:r>
              <a:rPr lang="en-US" sz="2400" dirty="0"/>
              <a:t>The answer (1:5-11):</a:t>
            </a:r>
          </a:p>
        </p:txBody>
      </p:sp>
      <p:sp>
        <p:nvSpPr>
          <p:cNvPr id="5" name="TextBox 4">
            <a:extLst>
              <a:ext uri="{FF2B5EF4-FFF2-40B4-BE49-F238E27FC236}">
                <a16:creationId xmlns:a16="http://schemas.microsoft.com/office/drawing/2014/main" id="{8C96DD10-A61A-0E45-A92B-AC705C194BD2}"/>
              </a:ext>
            </a:extLst>
          </p:cNvPr>
          <p:cNvSpPr txBox="1"/>
          <p:nvPr/>
        </p:nvSpPr>
        <p:spPr>
          <a:xfrm>
            <a:off x="435428" y="3004793"/>
            <a:ext cx="8229600" cy="3308598"/>
          </a:xfrm>
          <a:prstGeom prst="rect">
            <a:avLst/>
          </a:prstGeom>
          <a:noFill/>
          <a:ln w="57150">
            <a:solidFill>
              <a:schemeClr val="tx1"/>
            </a:solidFill>
          </a:ln>
        </p:spPr>
        <p:txBody>
          <a:bodyPr wrap="square" rtlCol="0">
            <a:spAutoFit/>
          </a:bodyPr>
          <a:lstStyle/>
          <a:p>
            <a:r>
              <a:rPr lang="en-US" sz="1900" dirty="0"/>
              <a:t>“Look among the nations, and see; wonder and be astounded. For I am doing a work in your days that you would not believe if told. 6 For behold, I am raising up the Chaldeans, that bitter and hasty </a:t>
            </a:r>
            <a:r>
              <a:rPr lang="en-US" sz="1900" dirty="0" err="1"/>
              <a:t>nation,who</a:t>
            </a:r>
            <a:r>
              <a:rPr lang="en-US" sz="1900" dirty="0"/>
              <a:t> march through the breadth of the earth, to seize dwellings not their own. hey are dreaded and </a:t>
            </a:r>
            <a:r>
              <a:rPr lang="en-US" sz="1900" dirty="0" err="1"/>
              <a:t>fearsome;their</a:t>
            </a:r>
            <a:r>
              <a:rPr lang="en-US" sz="1900" dirty="0"/>
              <a:t> justice and dignity go forth from themselves. 8 Their horses are swifter than leopards, more fierce than the evening wolves; their horsemen press proudly on. Their horsemen come from afar; they fly like an eagle swift to devour. 9 They all come for violence, all their faces forward. They gather captives like sand. 10 At kings they scoff, and at rulers they laugh. They laugh at every fortress, for they pile up earth and take it. 11 Then they sweep by like the wind and go on, guilty men, whose own might is their god!”</a:t>
            </a:r>
          </a:p>
        </p:txBody>
      </p:sp>
    </p:spTree>
    <p:extLst>
      <p:ext uri="{BB962C8B-B14F-4D97-AF65-F5344CB8AC3E}">
        <p14:creationId xmlns:p14="http://schemas.microsoft.com/office/powerpoint/2010/main" val="241657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2FAE61-9479-A845-BFE0-5EB4A409ED16}"/>
              </a:ext>
            </a:extLst>
          </p:cNvPr>
          <p:cNvSpPr txBox="1"/>
          <p:nvPr/>
        </p:nvSpPr>
        <p:spPr>
          <a:xfrm>
            <a:off x="304800" y="76200"/>
            <a:ext cx="7375737" cy="430887"/>
          </a:xfrm>
          <a:prstGeom prst="rect">
            <a:avLst/>
          </a:prstGeom>
          <a:noFill/>
        </p:spPr>
        <p:txBody>
          <a:bodyPr wrap="none" rtlCol="0">
            <a:spAutoFit/>
          </a:bodyPr>
          <a:lstStyle/>
          <a:p>
            <a:r>
              <a:rPr lang="en-US" sz="2200" dirty="0"/>
              <a:t>Question 2: His “</a:t>
            </a:r>
            <a:r>
              <a:rPr lang="en-US" sz="2200" b="1" dirty="0"/>
              <a:t>vision”</a:t>
            </a:r>
            <a:r>
              <a:rPr lang="en-US" sz="2200" dirty="0"/>
              <a:t> -- Faith grasping the solution (2:2-32) </a:t>
            </a:r>
          </a:p>
        </p:txBody>
      </p:sp>
      <p:sp>
        <p:nvSpPr>
          <p:cNvPr id="3" name="TextBox 2">
            <a:extLst>
              <a:ext uri="{FF2B5EF4-FFF2-40B4-BE49-F238E27FC236}">
                <a16:creationId xmlns:a16="http://schemas.microsoft.com/office/drawing/2014/main" id="{90FD0913-72F5-CB40-AF8D-919462D7A891}"/>
              </a:ext>
            </a:extLst>
          </p:cNvPr>
          <p:cNvSpPr txBox="1"/>
          <p:nvPr/>
        </p:nvSpPr>
        <p:spPr>
          <a:xfrm>
            <a:off x="304800" y="537865"/>
            <a:ext cx="8686800" cy="2585323"/>
          </a:xfrm>
          <a:prstGeom prst="rect">
            <a:avLst/>
          </a:prstGeom>
          <a:noFill/>
          <a:ln w="57150">
            <a:solidFill>
              <a:schemeClr val="accent1"/>
            </a:solidFill>
          </a:ln>
        </p:spPr>
        <p:txBody>
          <a:bodyPr wrap="square" rtlCol="0">
            <a:spAutoFit/>
          </a:bodyPr>
          <a:lstStyle/>
          <a:p>
            <a:r>
              <a:rPr lang="en-US" dirty="0"/>
              <a:t>Are you not from everlasting, O Lord my God, my Holy One? We shall not die. O Lord, you have ordained them as a judgment, and you, O Rock, have established them for reproof. 13 You who are of purer eyes than to see evil and cannot look at wrong, why do you idly look at traitors and remain silent when the wicked swallows up the man more righteous than he? 14 You make mankind like the fish of the sea, like crawling things that have no ruler. 15 He brings all of them up with a hook; he drags them out with his net; he gathers them in his dragnet; so he rejoices and is glad. 16 Therefore he sacrifices to his net and makes offerings to his dragnet; for by them he lives in luxury and his food is rich. 17 Is he then to keep on emptying his net and mercilessly killing nations forever?</a:t>
            </a:r>
          </a:p>
        </p:txBody>
      </p:sp>
      <p:sp>
        <p:nvSpPr>
          <p:cNvPr id="4" name="TextBox 3">
            <a:extLst>
              <a:ext uri="{FF2B5EF4-FFF2-40B4-BE49-F238E27FC236}">
                <a16:creationId xmlns:a16="http://schemas.microsoft.com/office/drawing/2014/main" id="{A9E8D673-922D-0145-99DE-BFD110BA9DAB}"/>
              </a:ext>
            </a:extLst>
          </p:cNvPr>
          <p:cNvSpPr txBox="1"/>
          <p:nvPr/>
        </p:nvSpPr>
        <p:spPr>
          <a:xfrm>
            <a:off x="304800" y="3217840"/>
            <a:ext cx="8686800" cy="923330"/>
          </a:xfrm>
          <a:prstGeom prst="rect">
            <a:avLst/>
          </a:prstGeom>
          <a:noFill/>
          <a:ln w="57150">
            <a:noFill/>
          </a:ln>
        </p:spPr>
        <p:txBody>
          <a:bodyPr wrap="square" rtlCol="0">
            <a:spAutoFit/>
          </a:bodyPr>
          <a:lstStyle/>
          <a:p>
            <a:r>
              <a:rPr lang="en-US" dirty="0"/>
              <a:t>God’s answer (twofold) - “I will take my stand at my </a:t>
            </a:r>
            <a:r>
              <a:rPr lang="en-US" dirty="0" err="1"/>
              <a:t>watchpost</a:t>
            </a:r>
            <a:r>
              <a:rPr lang="en-US" dirty="0"/>
              <a:t> and station myself on the tower, and look out to see what he will say to me, and what I will answer concerning my complaint” (2:1)</a:t>
            </a:r>
          </a:p>
        </p:txBody>
      </p:sp>
      <p:sp>
        <p:nvSpPr>
          <p:cNvPr id="5" name="TextBox 4">
            <a:extLst>
              <a:ext uri="{FF2B5EF4-FFF2-40B4-BE49-F238E27FC236}">
                <a16:creationId xmlns:a16="http://schemas.microsoft.com/office/drawing/2014/main" id="{2E5A36F4-3599-E04A-9CE8-285438426060}"/>
              </a:ext>
            </a:extLst>
          </p:cNvPr>
          <p:cNvSpPr txBox="1"/>
          <p:nvPr/>
        </p:nvSpPr>
        <p:spPr>
          <a:xfrm>
            <a:off x="269631" y="4235822"/>
            <a:ext cx="8686800" cy="2308324"/>
          </a:xfrm>
          <a:prstGeom prst="rect">
            <a:avLst/>
          </a:prstGeom>
          <a:noFill/>
          <a:ln w="57150">
            <a:solidFill>
              <a:schemeClr val="tx1"/>
            </a:solidFill>
          </a:ln>
        </p:spPr>
        <p:txBody>
          <a:bodyPr wrap="square" rtlCol="0">
            <a:spAutoFit/>
          </a:bodyPr>
          <a:lstStyle/>
          <a:p>
            <a:r>
              <a:rPr lang="en-US" dirty="0"/>
              <a:t>First, The proud is not upright; but the just shall live by his faith (2:4). </a:t>
            </a:r>
            <a:r>
              <a:rPr lang="en-US" dirty="0">
                <a:solidFill>
                  <a:srgbClr val="000000"/>
                </a:solidFill>
                <a:latin typeface="Calibri" panose="020F0502020204030204" pitchFamily="34" charset="0"/>
              </a:rPr>
              <a:t>Second, God will judge the proud:</a:t>
            </a:r>
          </a:p>
          <a:p>
            <a:pPr marL="342900" indent="-342900">
              <a:buFont typeface="+mj-lt"/>
              <a:buAutoNum type="arabicPeriod"/>
            </a:pPr>
            <a:r>
              <a:rPr lang="en-US" dirty="0">
                <a:solidFill>
                  <a:srgbClr val="000000"/>
                </a:solidFill>
                <a:latin typeface="Calibri" panose="020F0502020204030204" pitchFamily="34" charset="0"/>
              </a:rPr>
              <a:t>Woe to the proud possessed with the lust of conquest and plunder (Hab. 2:5-8).</a:t>
            </a:r>
          </a:p>
          <a:p>
            <a:pPr marL="342900" indent="-342900">
              <a:buFont typeface="+mj-lt"/>
              <a:buAutoNum type="arabicPeriod"/>
            </a:pPr>
            <a:r>
              <a:rPr lang="en-US" dirty="0">
                <a:solidFill>
                  <a:srgbClr val="000000"/>
                </a:solidFill>
                <a:latin typeface="Calibri" panose="020F0502020204030204" pitchFamily="34" charset="0"/>
              </a:rPr>
              <a:t>Woe to their efforts to build a permanent empire through cruelty and godless gain (</a:t>
            </a:r>
            <a:r>
              <a:rPr lang="en-US" dirty="0" err="1">
                <a:solidFill>
                  <a:srgbClr val="000000"/>
                </a:solidFill>
                <a:latin typeface="Calibri" panose="020F0502020204030204" pitchFamily="34" charset="0"/>
              </a:rPr>
              <a:t>Hab</a:t>
            </a:r>
            <a:r>
              <a:rPr lang="en-US" dirty="0">
                <a:solidFill>
                  <a:srgbClr val="000000"/>
                </a:solidFill>
                <a:latin typeface="Calibri" panose="020F0502020204030204" pitchFamily="34" charset="0"/>
              </a:rPr>
              <a:t> 2: 9-11).   </a:t>
            </a:r>
          </a:p>
          <a:p>
            <a:r>
              <a:rPr lang="en-US" dirty="0">
                <a:solidFill>
                  <a:srgbClr val="000000"/>
                </a:solidFill>
                <a:latin typeface="Calibri" panose="020F0502020204030204" pitchFamily="34" charset="0"/>
              </a:rPr>
              <a:t>3.   Woe to those who build cities with bloodshed  (</a:t>
            </a:r>
            <a:r>
              <a:rPr lang="en-US" dirty="0" err="1">
                <a:solidFill>
                  <a:srgbClr val="000000"/>
                </a:solidFill>
                <a:latin typeface="Calibri" panose="020F0502020204030204" pitchFamily="34" charset="0"/>
              </a:rPr>
              <a:t>Hab</a:t>
            </a:r>
            <a:r>
              <a:rPr lang="en-US" dirty="0">
                <a:solidFill>
                  <a:srgbClr val="000000"/>
                </a:solidFill>
                <a:latin typeface="Calibri" panose="020F0502020204030204" pitchFamily="34" charset="0"/>
              </a:rPr>
              <a:t> 2:12-14)  </a:t>
            </a:r>
          </a:p>
          <a:p>
            <a:pPr marL="342900" indent="-342900">
              <a:buAutoNum type="arabicPeriod" startAt="4"/>
            </a:pPr>
            <a:r>
              <a:rPr lang="en-US" dirty="0">
                <a:solidFill>
                  <a:srgbClr val="000000"/>
                </a:solidFill>
                <a:latin typeface="Calibri" panose="020F0502020204030204" pitchFamily="34" charset="0"/>
              </a:rPr>
              <a:t>Woe to those with cruelty in their treatment of those they conquered (</a:t>
            </a:r>
            <a:r>
              <a:rPr lang="en-US" dirty="0" err="1">
                <a:solidFill>
                  <a:srgbClr val="000000"/>
                </a:solidFill>
                <a:latin typeface="Calibri" panose="020F0502020204030204" pitchFamily="34" charset="0"/>
              </a:rPr>
              <a:t>Hab</a:t>
            </a:r>
            <a:r>
              <a:rPr lang="en-US" dirty="0">
                <a:solidFill>
                  <a:srgbClr val="000000"/>
                </a:solidFill>
                <a:latin typeface="Calibri" panose="020F0502020204030204" pitchFamily="34" charset="0"/>
              </a:rPr>
              <a:t> 2:15-17).   </a:t>
            </a:r>
          </a:p>
          <a:p>
            <a:pPr marL="342900" indent="-342900">
              <a:buAutoNum type="arabicPeriod" startAt="4"/>
            </a:pPr>
            <a:r>
              <a:rPr lang="en-US" dirty="0">
                <a:solidFill>
                  <a:srgbClr val="000000"/>
                </a:solidFill>
                <a:latin typeface="Calibri" panose="020F0502020204030204" pitchFamily="34" charset="0"/>
              </a:rPr>
              <a:t>Woe to those given over to idolatry (</a:t>
            </a:r>
            <a:r>
              <a:rPr lang="en-US" dirty="0" err="1">
                <a:solidFill>
                  <a:srgbClr val="000000"/>
                </a:solidFill>
                <a:latin typeface="Calibri" panose="020F0502020204030204" pitchFamily="34" charset="0"/>
              </a:rPr>
              <a:t>Hab</a:t>
            </a:r>
            <a:r>
              <a:rPr lang="en-US" dirty="0">
                <a:solidFill>
                  <a:srgbClr val="000000"/>
                </a:solidFill>
                <a:latin typeface="Calibri" panose="020F0502020204030204" pitchFamily="34" charset="0"/>
              </a:rPr>
              <a:t> 2:18-20a). </a:t>
            </a:r>
            <a:endParaRPr lang="en-US" dirty="0"/>
          </a:p>
        </p:txBody>
      </p:sp>
    </p:spTree>
    <p:extLst>
      <p:ext uri="{BB962C8B-B14F-4D97-AF65-F5344CB8AC3E}">
        <p14:creationId xmlns:p14="http://schemas.microsoft.com/office/powerpoint/2010/main" val="2648286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9A69C82-53D2-E042-B261-F7BD7E064E91}"/>
              </a:ext>
            </a:extLst>
          </p:cNvPr>
          <p:cNvSpPr txBox="1"/>
          <p:nvPr/>
        </p:nvSpPr>
        <p:spPr>
          <a:xfrm>
            <a:off x="190500" y="228600"/>
            <a:ext cx="8763000" cy="1892826"/>
          </a:xfrm>
          <a:prstGeom prst="rect">
            <a:avLst/>
          </a:prstGeom>
          <a:noFill/>
        </p:spPr>
        <p:txBody>
          <a:bodyPr wrap="square" rtlCol="0">
            <a:spAutoFit/>
          </a:bodyPr>
          <a:lstStyle/>
          <a:p>
            <a:r>
              <a:rPr lang="en-US" sz="2200" dirty="0"/>
              <a:t>His “</a:t>
            </a:r>
            <a:r>
              <a:rPr lang="en-US" sz="2200" b="1" dirty="0"/>
              <a:t>praye</a:t>
            </a:r>
            <a:r>
              <a:rPr lang="en-US" sz="2200" dirty="0"/>
              <a:t>r” </a:t>
            </a:r>
            <a:r>
              <a:rPr lang="en-US" sz="1900" dirty="0"/>
              <a:t>-- Faith glorying in assurance: Who worship that in which there is no breath at all while the Lord is in His holy temple, before whom the earth should keep silence? The answer to Habakkuk’s second question appears to be this: While God may use a wicked nation like Babylon to punish the wickedness of Judah, He will not let Babylon’s wickedness go unpunished either!  In the meantime, the just (righteous) person will live by his faith in God, which Habakkuk illustrates with his prayer</a:t>
            </a:r>
            <a:r>
              <a:rPr lang="en-US" dirty="0"/>
              <a:t>.  </a:t>
            </a:r>
          </a:p>
        </p:txBody>
      </p:sp>
      <p:sp>
        <p:nvSpPr>
          <p:cNvPr id="3" name="TextBox 2">
            <a:extLst>
              <a:ext uri="{FF2B5EF4-FFF2-40B4-BE49-F238E27FC236}">
                <a16:creationId xmlns:a16="http://schemas.microsoft.com/office/drawing/2014/main" id="{71F553FE-99AA-DB45-9EAA-19D40135A8ED}"/>
              </a:ext>
            </a:extLst>
          </p:cNvPr>
          <p:cNvSpPr txBox="1"/>
          <p:nvPr/>
        </p:nvSpPr>
        <p:spPr>
          <a:xfrm>
            <a:off x="457200" y="2228671"/>
            <a:ext cx="8382000" cy="1261884"/>
          </a:xfrm>
          <a:prstGeom prst="rect">
            <a:avLst/>
          </a:prstGeom>
          <a:noFill/>
          <a:ln w="57150">
            <a:solidFill>
              <a:schemeClr val="tx1"/>
            </a:solidFill>
          </a:ln>
        </p:spPr>
        <p:txBody>
          <a:bodyPr wrap="square" rtlCol="0">
            <a:spAutoFit/>
          </a:bodyPr>
          <a:lstStyle/>
          <a:p>
            <a:r>
              <a:rPr lang="en-US" sz="1900" dirty="0"/>
              <a:t>A.  </a:t>
            </a:r>
            <a:r>
              <a:rPr lang="en-US" sz="1900" b="1" dirty="0"/>
              <a:t>Petition for God’s action and mercy</a:t>
            </a:r>
            <a:r>
              <a:rPr lang="en-US" sz="1900" dirty="0"/>
              <a:t>: “A prayer of Habakkuk the prophet, according to </a:t>
            </a:r>
            <a:r>
              <a:rPr lang="en-US" sz="1900" dirty="0" err="1"/>
              <a:t>Shigionoth</a:t>
            </a:r>
            <a:r>
              <a:rPr lang="en-US" sz="1900" dirty="0"/>
              <a:t>. 2 O Lord, I have heard the report of </a:t>
            </a:r>
            <a:r>
              <a:rPr lang="en-US" sz="1900" dirty="0" err="1"/>
              <a:t>you,and</a:t>
            </a:r>
            <a:r>
              <a:rPr lang="en-US" sz="1900" dirty="0"/>
              <a:t> your work, O Lord, do I fear In the midst of the years revive it; in the midst of the years make it known; in wrath remember mercy” (3:1-2). </a:t>
            </a:r>
          </a:p>
        </p:txBody>
      </p:sp>
      <p:sp>
        <p:nvSpPr>
          <p:cNvPr id="4" name="TextBox 3">
            <a:extLst>
              <a:ext uri="{FF2B5EF4-FFF2-40B4-BE49-F238E27FC236}">
                <a16:creationId xmlns:a16="http://schemas.microsoft.com/office/drawing/2014/main" id="{EB8D69DF-ACA3-6245-BBBF-9D8447382AC5}"/>
              </a:ext>
            </a:extLst>
          </p:cNvPr>
          <p:cNvSpPr txBox="1"/>
          <p:nvPr/>
        </p:nvSpPr>
        <p:spPr>
          <a:xfrm>
            <a:off x="457200" y="3854411"/>
            <a:ext cx="8382000" cy="677108"/>
          </a:xfrm>
          <a:prstGeom prst="rect">
            <a:avLst/>
          </a:prstGeom>
          <a:noFill/>
          <a:ln w="57150">
            <a:solidFill>
              <a:schemeClr val="tx1"/>
            </a:solidFill>
          </a:ln>
        </p:spPr>
        <p:txBody>
          <a:bodyPr wrap="square" rtlCol="0">
            <a:spAutoFit/>
          </a:bodyPr>
          <a:lstStyle/>
          <a:p>
            <a:r>
              <a:rPr lang="en-US" sz="1900" dirty="0"/>
              <a:t>B</a:t>
            </a:r>
            <a:r>
              <a:rPr lang="en-US" sz="1900" b="1" dirty="0"/>
              <a:t>. Praise for God’s past deliverance</a:t>
            </a:r>
            <a:r>
              <a:rPr lang="en-US" sz="1900" dirty="0"/>
              <a:t>: (1) His mighty works in the past (</a:t>
            </a:r>
            <a:r>
              <a:rPr lang="en-US" sz="1900" dirty="0" err="1"/>
              <a:t>Hab</a:t>
            </a:r>
            <a:r>
              <a:rPr lang="en-US" sz="1900" dirty="0"/>
              <a:t> 3:3-7); (2) Bringing both judgment to the wicked and salvation to His people (</a:t>
            </a:r>
            <a:r>
              <a:rPr lang="en-US" sz="1900" dirty="0" err="1"/>
              <a:t>Hab</a:t>
            </a:r>
            <a:r>
              <a:rPr lang="en-US" sz="1900" dirty="0"/>
              <a:t> 3:8-15)</a:t>
            </a:r>
          </a:p>
        </p:txBody>
      </p:sp>
      <p:sp>
        <p:nvSpPr>
          <p:cNvPr id="5" name="TextBox 4">
            <a:extLst>
              <a:ext uri="{FF2B5EF4-FFF2-40B4-BE49-F238E27FC236}">
                <a16:creationId xmlns:a16="http://schemas.microsoft.com/office/drawing/2014/main" id="{4C0FB151-4809-504E-B19D-B97F83F89754}"/>
              </a:ext>
            </a:extLst>
          </p:cNvPr>
          <p:cNvSpPr txBox="1"/>
          <p:nvPr/>
        </p:nvSpPr>
        <p:spPr>
          <a:xfrm>
            <a:off x="457200" y="4895375"/>
            <a:ext cx="8382000" cy="1384995"/>
          </a:xfrm>
          <a:prstGeom prst="rect">
            <a:avLst/>
          </a:prstGeom>
          <a:noFill/>
          <a:ln w="57150">
            <a:solidFill>
              <a:schemeClr val="tx1"/>
            </a:solidFill>
          </a:ln>
        </p:spPr>
        <p:txBody>
          <a:bodyPr wrap="square" rtlCol="0">
            <a:spAutoFit/>
          </a:bodyPr>
          <a:lstStyle/>
          <a:p>
            <a:r>
              <a:rPr lang="en-US" sz="1900" dirty="0"/>
              <a:t>C.  </a:t>
            </a:r>
            <a:r>
              <a:rPr lang="en-US" sz="1900" b="1" dirty="0"/>
              <a:t>Profession of faith</a:t>
            </a:r>
            <a:r>
              <a:rPr lang="en-US" sz="1900" dirty="0"/>
              <a:t>: (1) He trembled at what he has heard, that he will have rest in the day of trouble (</a:t>
            </a:r>
            <a:r>
              <a:rPr lang="en-US" sz="1900" dirty="0" err="1"/>
              <a:t>Hab</a:t>
            </a:r>
            <a:r>
              <a:rPr lang="en-US" sz="1900" dirty="0"/>
              <a:t> 3:16); (2) But he expresses his faith, that while trouble may come he will rejoice in the Lord who will be his strength (</a:t>
            </a:r>
            <a:r>
              <a:rPr lang="en-US" sz="1900" dirty="0" err="1"/>
              <a:t>Hab</a:t>
            </a:r>
            <a:r>
              <a:rPr lang="en-US" sz="1900" dirty="0"/>
              <a:t> 3:17- 19).  Here we find one of the greatest expressions of faith found anywhere in scripture</a:t>
            </a:r>
            <a:r>
              <a:rPr lang="en-US" dirty="0"/>
              <a:t>.  </a:t>
            </a:r>
          </a:p>
          <a:p>
            <a:endParaRPr lang="en-US" sz="800" dirty="0"/>
          </a:p>
        </p:txBody>
      </p:sp>
    </p:spTree>
    <p:extLst>
      <p:ext uri="{BB962C8B-B14F-4D97-AF65-F5344CB8AC3E}">
        <p14:creationId xmlns:p14="http://schemas.microsoft.com/office/powerpoint/2010/main" val="2217735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D1D0B0-AF53-9D4A-A08B-A2FE6C6326FC}"/>
              </a:ext>
            </a:extLst>
          </p:cNvPr>
          <p:cNvSpPr txBox="1"/>
          <p:nvPr/>
        </p:nvSpPr>
        <p:spPr>
          <a:xfrm>
            <a:off x="457200" y="228600"/>
            <a:ext cx="1579278" cy="461665"/>
          </a:xfrm>
          <a:prstGeom prst="rect">
            <a:avLst/>
          </a:prstGeom>
          <a:noFill/>
          <a:ln w="57150">
            <a:noFill/>
          </a:ln>
        </p:spPr>
        <p:txBody>
          <a:bodyPr wrap="none" rtlCol="0">
            <a:spAutoFit/>
          </a:bodyPr>
          <a:lstStyle/>
          <a:p>
            <a:r>
              <a:rPr lang="en-US" sz="2400" dirty="0"/>
              <a:t>Conclusion</a:t>
            </a:r>
          </a:p>
        </p:txBody>
      </p:sp>
      <p:sp>
        <p:nvSpPr>
          <p:cNvPr id="3" name="Title 2">
            <a:extLst>
              <a:ext uri="{FF2B5EF4-FFF2-40B4-BE49-F238E27FC236}">
                <a16:creationId xmlns:a16="http://schemas.microsoft.com/office/drawing/2014/main" id="{15160CB8-6B20-0B4C-8BC8-58FF2792C7A3}"/>
              </a:ext>
            </a:extLst>
          </p:cNvPr>
          <p:cNvSpPr>
            <a:spLocks noGrp="1"/>
          </p:cNvSpPr>
          <p:nvPr>
            <p:ph type="title"/>
          </p:nvPr>
        </p:nvSpPr>
        <p:spPr/>
        <p:txBody>
          <a:bodyPr/>
          <a:lstStyle/>
          <a:p>
            <a:r>
              <a:rPr lang="en-US" dirty="0"/>
              <a:t>Conclusion</a:t>
            </a:r>
          </a:p>
        </p:txBody>
      </p:sp>
      <p:sp>
        <p:nvSpPr>
          <p:cNvPr id="4" name="Content Placeholder 3">
            <a:extLst>
              <a:ext uri="{FF2B5EF4-FFF2-40B4-BE49-F238E27FC236}">
                <a16:creationId xmlns:a16="http://schemas.microsoft.com/office/drawing/2014/main" id="{4CFF7189-2C55-314E-84C8-0FB141F59A14}"/>
              </a:ext>
            </a:extLst>
          </p:cNvPr>
          <p:cNvSpPr>
            <a:spLocks noGrp="1"/>
          </p:cNvSpPr>
          <p:nvPr>
            <p:ph idx="1"/>
          </p:nvPr>
        </p:nvSpPr>
        <p:spPr>
          <a:xfrm>
            <a:off x="152400" y="1600200"/>
            <a:ext cx="8839200" cy="4800601"/>
          </a:xfrm>
        </p:spPr>
        <p:txBody>
          <a:bodyPr>
            <a:normAutofit fontScale="92500"/>
          </a:bodyPr>
          <a:lstStyle/>
          <a:p>
            <a:pPr marL="633222" indent="-514350">
              <a:buFont typeface="+mj-lt"/>
              <a:buAutoNum type="arabicPeriod"/>
            </a:pPr>
            <a:r>
              <a:rPr lang="en-US" sz="2400" dirty="0"/>
              <a:t>The universal supremacy of God’s judgment upon the wicked -- God would use Chaldea to punish wicked Judah </a:t>
            </a:r>
          </a:p>
          <a:p>
            <a:pPr marL="633222" indent="-514350">
              <a:buFont typeface="+mj-lt"/>
              <a:buAutoNum type="arabicPeriod"/>
            </a:pPr>
            <a:r>
              <a:rPr lang="en-US" sz="2400" dirty="0"/>
              <a:t>Then Chaldea would be destroyed for its own wickedness - evil is self-destructive If the righteous can be patient, trusting in the Lord. The tyranny and arrogance of the wicked will eventually fall</a:t>
            </a:r>
          </a:p>
          <a:p>
            <a:pPr marL="633222" indent="-514350">
              <a:buFont typeface="+mj-lt"/>
              <a:buAutoNum type="arabicPeriod"/>
            </a:pPr>
            <a:r>
              <a:rPr lang="en-US" sz="2400" dirty="0"/>
              <a:t>Perhaps the most important lesson concerns the value of faith..  By it the righteous in Habakkuk’s day would live.</a:t>
            </a:r>
          </a:p>
          <a:p>
            <a:pPr marL="633222" indent="-514350">
              <a:buFont typeface="+mj-lt"/>
              <a:buAutoNum type="arabicPeriod"/>
            </a:pPr>
            <a:r>
              <a:rPr lang="en-US" sz="2400" dirty="0"/>
              <a:t>Even more so today! </a:t>
            </a:r>
          </a:p>
          <a:p>
            <a:pPr marL="925830" lvl="1" indent="-514350">
              <a:buFont typeface="+mj-lt"/>
              <a:buAutoNum type="alphaLcPeriod"/>
            </a:pPr>
            <a:r>
              <a:rPr lang="en-US" sz="2400" dirty="0"/>
              <a:t>In receiving salvation (Ro 1:16-17) </a:t>
            </a:r>
          </a:p>
          <a:p>
            <a:pPr marL="925830" lvl="1" indent="-514350">
              <a:buFont typeface="+mj-lt"/>
              <a:buAutoNum type="alphaLcPeriod"/>
            </a:pPr>
            <a:r>
              <a:rPr lang="en-US" sz="2400" dirty="0"/>
              <a:t>In persevering (Heb. 10:35-39)</a:t>
            </a:r>
          </a:p>
          <a:p>
            <a:pPr marL="925830" lvl="1" indent="-514350">
              <a:buFont typeface="+mj-lt"/>
              <a:buAutoNum type="alphaLcPeriod"/>
            </a:pPr>
            <a:r>
              <a:rPr lang="en-US" sz="2400" dirty="0"/>
              <a:t>Notice that both quote from </a:t>
            </a:r>
            <a:r>
              <a:rPr lang="en-US" sz="2400" dirty="0" err="1"/>
              <a:t>Hab</a:t>
            </a:r>
            <a:r>
              <a:rPr lang="en-US" sz="2400" dirty="0"/>
              <a:t> 2:4 ---but our faith must not be a shallow faith; it must be like that expressed by Habakkuk:- a working/trusting faith.  </a:t>
            </a:r>
          </a:p>
          <a:p>
            <a:endParaRPr lang="en-US" sz="2400" dirty="0"/>
          </a:p>
          <a:p>
            <a:endParaRPr lang="en-US" dirty="0"/>
          </a:p>
          <a:p>
            <a:endParaRPr lang="en-US" dirty="0"/>
          </a:p>
          <a:p>
            <a:endParaRPr lang="en-US" dirty="0"/>
          </a:p>
        </p:txBody>
      </p:sp>
    </p:spTree>
    <p:extLst>
      <p:ext uri="{BB962C8B-B14F-4D97-AF65-F5344CB8AC3E}">
        <p14:creationId xmlns:p14="http://schemas.microsoft.com/office/powerpoint/2010/main" val="1009894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Habakkuk</a:t>
            </a:r>
          </a:p>
        </p:txBody>
      </p:sp>
      <p:sp>
        <p:nvSpPr>
          <p:cNvPr id="3" name="Content Placeholder 2"/>
          <p:cNvSpPr>
            <a:spLocks noGrp="1"/>
          </p:cNvSpPr>
          <p:nvPr>
            <p:ph idx="1"/>
          </p:nvPr>
        </p:nvSpPr>
        <p:spPr>
          <a:xfrm>
            <a:off x="762000" y="13716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2286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7086600" y="2743200"/>
            <a:ext cx="2819400"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066800" y="4267200"/>
            <a:ext cx="723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381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7277100" y="5372100"/>
            <a:ext cx="2209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066800" y="6477000"/>
            <a:ext cx="7315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0" y="4572000"/>
            <a:ext cx="838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0" y="5638800"/>
            <a:ext cx="8382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a:off x="1219200" y="4038600"/>
            <a:ext cx="2438400" cy="369332"/>
          </a:xfrm>
          <a:prstGeom prst="rect">
            <a:avLst/>
          </a:prstGeom>
          <a:noFill/>
        </p:spPr>
        <p:txBody>
          <a:bodyPr wrap="square" rtlCol="0">
            <a:spAutoFit/>
          </a:bodyPr>
          <a:lstStyle/>
          <a:p>
            <a:r>
              <a:rPr lang="en-US" b="1" dirty="0"/>
              <a:t>    </a:t>
            </a:r>
          </a:p>
        </p:txBody>
      </p:sp>
      <p:sp>
        <p:nvSpPr>
          <p:cNvPr id="99" name="TextBox 98"/>
          <p:cNvSpPr txBox="1"/>
          <p:nvPr/>
        </p:nvSpPr>
        <p:spPr>
          <a:xfrm>
            <a:off x="-228600" y="5029200"/>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0" y="5410200"/>
            <a:ext cx="1600200" cy="307777"/>
          </a:xfrm>
          <a:prstGeom prst="rect">
            <a:avLst/>
          </a:prstGeom>
          <a:noFill/>
        </p:spPr>
        <p:txBody>
          <a:bodyPr wrap="square" rtlCol="0">
            <a:spAutoFit/>
          </a:bodyPr>
          <a:lstStyle/>
          <a:p>
            <a:r>
              <a:rPr lang="en-US" sz="1400" b="1" i="1" dirty="0"/>
              <a:t> </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dirty="0"/>
              <a:t>  </a:t>
            </a:r>
          </a:p>
        </p:txBody>
      </p:sp>
      <p:cxnSp>
        <p:nvCxnSpPr>
          <p:cNvPr id="64" name="Straight Connector 63"/>
          <p:cNvCxnSpPr/>
          <p:nvPr/>
        </p:nvCxnSpPr>
        <p:spPr>
          <a:xfrm rot="5400000">
            <a:off x="3505200" y="3048000"/>
            <a:ext cx="22860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0" y="46482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1219200" y="3733800"/>
            <a:ext cx="1447800" cy="615553"/>
          </a:xfrm>
          <a:prstGeom prst="rect">
            <a:avLst/>
          </a:prstGeom>
          <a:noFill/>
        </p:spPr>
        <p:txBody>
          <a:bodyPr wrap="square" rtlCol="0">
            <a:spAutoFit/>
          </a:bodyPr>
          <a:lstStyle/>
          <a:p>
            <a:r>
              <a:rPr lang="en-US" dirty="0"/>
              <a:t>      </a:t>
            </a:r>
            <a:r>
              <a:rPr lang="en-US" sz="1600" dirty="0"/>
              <a:t>Chapter</a:t>
            </a:r>
          </a:p>
          <a:p>
            <a:r>
              <a:rPr lang="en-US" sz="1600" dirty="0"/>
              <a:t>               1</a:t>
            </a:r>
          </a:p>
        </p:txBody>
      </p:sp>
      <p:sp>
        <p:nvSpPr>
          <p:cNvPr id="118" name="TextBox 117"/>
          <p:cNvSpPr txBox="1"/>
          <p:nvPr/>
        </p:nvSpPr>
        <p:spPr>
          <a:xfrm>
            <a:off x="6477000" y="3733800"/>
            <a:ext cx="2057400" cy="584775"/>
          </a:xfrm>
          <a:prstGeom prst="rect">
            <a:avLst/>
          </a:prstGeom>
          <a:noFill/>
        </p:spPr>
        <p:txBody>
          <a:bodyPr wrap="square" rtlCol="0">
            <a:spAutoFit/>
          </a:bodyPr>
          <a:lstStyle/>
          <a:p>
            <a:r>
              <a:rPr lang="en-US" sz="1600" dirty="0"/>
              <a:t>           Chapter</a:t>
            </a:r>
          </a:p>
          <a:p>
            <a:r>
              <a:rPr lang="en-US" sz="1600" dirty="0"/>
              <a:t>                   3</a:t>
            </a:r>
          </a:p>
        </p:txBody>
      </p:sp>
      <p:sp>
        <p:nvSpPr>
          <p:cNvPr id="132" name="TextBox 131"/>
          <p:cNvSpPr txBox="1"/>
          <p:nvPr/>
        </p:nvSpPr>
        <p:spPr>
          <a:xfrm>
            <a:off x="1676400" y="4038600"/>
            <a:ext cx="1676400" cy="369332"/>
          </a:xfrm>
          <a:prstGeom prst="rect">
            <a:avLst/>
          </a:prstGeom>
          <a:noFill/>
        </p:spPr>
        <p:txBody>
          <a:bodyPr wrap="square" rtlCol="0">
            <a:spAutoFit/>
          </a:bodyPr>
          <a:lstStyle/>
          <a:p>
            <a:r>
              <a:rPr lang="en-US" dirty="0"/>
              <a:t>           </a:t>
            </a:r>
          </a:p>
        </p:txBody>
      </p:sp>
      <p:sp>
        <p:nvSpPr>
          <p:cNvPr id="144" name="TextBox 143"/>
          <p:cNvSpPr txBox="1"/>
          <p:nvPr/>
        </p:nvSpPr>
        <p:spPr>
          <a:xfrm>
            <a:off x="5486400" y="4038600"/>
            <a:ext cx="2362200" cy="369332"/>
          </a:xfrm>
          <a:prstGeom prst="rect">
            <a:avLst/>
          </a:prstGeom>
          <a:noFill/>
        </p:spPr>
        <p:txBody>
          <a:bodyPr wrap="square" rtlCol="0">
            <a:spAutoFit/>
          </a:bodyPr>
          <a:lstStyle/>
          <a:p>
            <a:r>
              <a:rPr lang="en-US" dirty="0"/>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990600" y="1981200"/>
            <a:ext cx="461665" cy="1436132"/>
          </a:xfrm>
          <a:prstGeom prst="rect">
            <a:avLst/>
          </a:prstGeom>
          <a:noFill/>
        </p:spPr>
        <p:txBody>
          <a:bodyPr vert="vert270" wrap="square" rtlCol="0">
            <a:spAutoFit/>
          </a:bodyPr>
          <a:lstStyle/>
          <a:p>
            <a:r>
              <a:rPr lang="en-US" dirty="0"/>
              <a:t> </a:t>
            </a:r>
          </a:p>
        </p:txBody>
      </p:sp>
      <p:sp>
        <p:nvSpPr>
          <p:cNvPr id="155" name="TextBox 154"/>
          <p:cNvSpPr txBox="1"/>
          <p:nvPr/>
        </p:nvSpPr>
        <p:spPr>
          <a:xfrm>
            <a:off x="6629400" y="2057400"/>
            <a:ext cx="1600200" cy="338554"/>
          </a:xfrm>
          <a:prstGeom prst="rect">
            <a:avLst/>
          </a:prstGeom>
          <a:noFill/>
        </p:spPr>
        <p:txBody>
          <a:bodyPr wrap="square" rtlCol="0">
            <a:spAutoFit/>
          </a:bodyPr>
          <a:lstStyle/>
          <a:p>
            <a:r>
              <a:rPr lang="en-US" sz="1600" dirty="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dirty="0"/>
              <a:t> </a:t>
            </a:r>
          </a:p>
        </p:txBody>
      </p:sp>
      <p:sp>
        <p:nvSpPr>
          <p:cNvPr id="44" name="TextBox 43"/>
          <p:cNvSpPr txBox="1"/>
          <p:nvPr/>
        </p:nvSpPr>
        <p:spPr>
          <a:xfrm>
            <a:off x="3200400" y="3429000"/>
            <a:ext cx="1295400" cy="892552"/>
          </a:xfrm>
          <a:prstGeom prst="rect">
            <a:avLst/>
          </a:prstGeom>
          <a:noFill/>
        </p:spPr>
        <p:txBody>
          <a:bodyPr wrap="square" rtlCol="0">
            <a:spAutoFit/>
          </a:bodyPr>
          <a:lstStyle/>
          <a:p>
            <a:r>
              <a:rPr lang="en-US" dirty="0"/>
              <a:t>                </a:t>
            </a:r>
            <a:br>
              <a:rPr lang="en-US" dirty="0"/>
            </a:br>
            <a:r>
              <a:rPr lang="en-US" dirty="0"/>
              <a:t>   </a:t>
            </a:r>
            <a:r>
              <a:rPr lang="en-US" sz="1600" dirty="0"/>
              <a:t>Chapter</a:t>
            </a:r>
          </a:p>
          <a:p>
            <a:r>
              <a:rPr lang="en-US" sz="1600" dirty="0"/>
              <a:t>        2:1</a:t>
            </a:r>
          </a:p>
        </p:txBody>
      </p:sp>
      <p:cxnSp>
        <p:nvCxnSpPr>
          <p:cNvPr id="67" name="Straight Connector 66"/>
          <p:cNvCxnSpPr/>
          <p:nvPr/>
        </p:nvCxnSpPr>
        <p:spPr>
          <a:xfrm rot="5400000">
            <a:off x="1905000" y="3048000"/>
            <a:ext cx="2286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4800600" y="2743200"/>
            <a:ext cx="27432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4724400" y="3733800"/>
            <a:ext cx="1655079" cy="584775"/>
          </a:xfrm>
          <a:prstGeom prst="rect">
            <a:avLst/>
          </a:prstGeom>
          <a:noFill/>
        </p:spPr>
        <p:txBody>
          <a:bodyPr wrap="square" rtlCol="0">
            <a:spAutoFit/>
          </a:bodyPr>
          <a:lstStyle/>
          <a:p>
            <a:r>
              <a:rPr lang="en-US" sz="1600" dirty="0"/>
              <a:t>      Chapter</a:t>
            </a:r>
          </a:p>
          <a:p>
            <a:r>
              <a:rPr lang="en-US" sz="1600" dirty="0"/>
              <a:t>        2:2-20</a:t>
            </a:r>
          </a:p>
        </p:txBody>
      </p:sp>
      <p:sp>
        <p:nvSpPr>
          <p:cNvPr id="37" name="TextBox 36"/>
          <p:cNvSpPr txBox="1"/>
          <p:nvPr/>
        </p:nvSpPr>
        <p:spPr>
          <a:xfrm>
            <a:off x="64862" y="1658623"/>
            <a:ext cx="1130584" cy="2462213"/>
          </a:xfrm>
          <a:prstGeom prst="rect">
            <a:avLst/>
          </a:prstGeom>
          <a:noFill/>
        </p:spPr>
        <p:txBody>
          <a:bodyPr wrap="square" rtlCol="0">
            <a:spAutoFit/>
          </a:bodyPr>
          <a:lstStyle/>
          <a:p>
            <a:r>
              <a:rPr lang="en-US" sz="1400" b="1" dirty="0"/>
              <a:t>“Behold the proud,</a:t>
            </a:r>
          </a:p>
          <a:p>
            <a:r>
              <a:rPr lang="en-US" sz="1400" b="1" dirty="0"/>
              <a:t>His soul is not upright in him;</a:t>
            </a:r>
          </a:p>
          <a:p>
            <a:r>
              <a:rPr lang="en-US" sz="1400" b="1" dirty="0"/>
              <a:t>But the just shall live by his faith” (2:4, </a:t>
            </a:r>
            <a:r>
              <a:rPr lang="en-US" sz="1400" i="1" dirty="0"/>
              <a:t>NKJV</a:t>
            </a:r>
            <a:r>
              <a:rPr lang="en-US" sz="1400" b="1" i="1" dirty="0"/>
              <a:t>)</a:t>
            </a:r>
            <a:r>
              <a:rPr lang="en-US" sz="1400" b="1" dirty="0"/>
              <a:t>.</a:t>
            </a:r>
            <a:br>
              <a:rPr lang="en-US" sz="1400" dirty="0"/>
            </a:br>
            <a:endParaRPr lang="en-US" sz="1400" dirty="0"/>
          </a:p>
          <a:p>
            <a:endParaRPr lang="en-US" sz="1400" dirty="0"/>
          </a:p>
        </p:txBody>
      </p:sp>
      <p:sp>
        <p:nvSpPr>
          <p:cNvPr id="41" name="TextBox 40"/>
          <p:cNvSpPr txBox="1"/>
          <p:nvPr/>
        </p:nvSpPr>
        <p:spPr>
          <a:xfrm>
            <a:off x="1981200" y="1447800"/>
            <a:ext cx="3810000" cy="338554"/>
          </a:xfrm>
          <a:prstGeom prst="rect">
            <a:avLst/>
          </a:prstGeom>
          <a:noFill/>
        </p:spPr>
        <p:txBody>
          <a:bodyPr wrap="square" rtlCol="0">
            <a:spAutoFit/>
          </a:bodyPr>
          <a:lstStyle/>
          <a:p>
            <a:r>
              <a:rPr lang="en-US" sz="1600" dirty="0">
                <a:latin typeface="Arial Black" pitchFamily="34" charset="0"/>
              </a:rPr>
              <a:t>   Habakkuk’s Dialogue with God</a:t>
            </a:r>
          </a:p>
        </p:txBody>
      </p:sp>
      <p:sp>
        <p:nvSpPr>
          <p:cNvPr id="43" name="TextBox 42"/>
          <p:cNvSpPr txBox="1"/>
          <p:nvPr/>
        </p:nvSpPr>
        <p:spPr>
          <a:xfrm>
            <a:off x="-152400" y="4572000"/>
            <a:ext cx="1295399" cy="338554"/>
          </a:xfrm>
          <a:prstGeom prst="rect">
            <a:avLst/>
          </a:prstGeom>
          <a:noFill/>
        </p:spPr>
        <p:txBody>
          <a:bodyPr wrap="square" rtlCol="0">
            <a:spAutoFit/>
          </a:bodyPr>
          <a:lstStyle/>
          <a:p>
            <a:r>
              <a:rPr lang="en-US" sz="1600" b="1" dirty="0"/>
              <a:t>   Confession</a:t>
            </a:r>
          </a:p>
        </p:txBody>
      </p:sp>
      <p:cxnSp>
        <p:nvCxnSpPr>
          <p:cNvPr id="45" name="Straight Connector 44"/>
          <p:cNvCxnSpPr/>
          <p:nvPr/>
        </p:nvCxnSpPr>
        <p:spPr>
          <a:xfrm>
            <a:off x="0" y="4876800"/>
            <a:ext cx="838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0" y="5334000"/>
            <a:ext cx="8382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228600" y="4191000"/>
            <a:ext cx="1436559" cy="338554"/>
          </a:xfrm>
          <a:prstGeom prst="rect">
            <a:avLst/>
          </a:prstGeom>
          <a:noFill/>
        </p:spPr>
        <p:txBody>
          <a:bodyPr wrap="square" rtlCol="0">
            <a:spAutoFit/>
          </a:bodyPr>
          <a:lstStyle/>
          <a:p>
            <a:r>
              <a:rPr lang="en-US" sz="1600" b="1" dirty="0"/>
              <a:t>    Perspective</a:t>
            </a:r>
          </a:p>
        </p:txBody>
      </p:sp>
      <p:sp>
        <p:nvSpPr>
          <p:cNvPr id="48" name="TextBox 47"/>
          <p:cNvSpPr txBox="1"/>
          <p:nvPr/>
        </p:nvSpPr>
        <p:spPr>
          <a:xfrm>
            <a:off x="0" y="4953000"/>
            <a:ext cx="1143000" cy="338554"/>
          </a:xfrm>
          <a:prstGeom prst="rect">
            <a:avLst/>
          </a:prstGeom>
          <a:noFill/>
        </p:spPr>
        <p:txBody>
          <a:bodyPr wrap="square" rtlCol="0">
            <a:spAutoFit/>
          </a:bodyPr>
          <a:lstStyle/>
          <a:p>
            <a:r>
              <a:rPr lang="en-US" sz="1600" b="1" dirty="0"/>
              <a:t>   Direction</a:t>
            </a:r>
          </a:p>
        </p:txBody>
      </p:sp>
      <p:sp>
        <p:nvSpPr>
          <p:cNvPr id="49" name="TextBox 48"/>
          <p:cNvSpPr txBox="1"/>
          <p:nvPr/>
        </p:nvSpPr>
        <p:spPr>
          <a:xfrm>
            <a:off x="0" y="5334000"/>
            <a:ext cx="1295400" cy="338554"/>
          </a:xfrm>
          <a:prstGeom prst="rect">
            <a:avLst/>
          </a:prstGeom>
          <a:noFill/>
        </p:spPr>
        <p:txBody>
          <a:bodyPr wrap="square" rtlCol="0">
            <a:spAutoFit/>
          </a:bodyPr>
          <a:lstStyle/>
          <a:p>
            <a:r>
              <a:rPr lang="en-US" sz="1600" b="1" dirty="0"/>
              <a:t>        Theme</a:t>
            </a:r>
          </a:p>
        </p:txBody>
      </p:sp>
      <p:sp>
        <p:nvSpPr>
          <p:cNvPr id="50" name="TextBox 49"/>
          <p:cNvSpPr txBox="1"/>
          <p:nvPr/>
        </p:nvSpPr>
        <p:spPr>
          <a:xfrm>
            <a:off x="0" y="5638800"/>
            <a:ext cx="1124923" cy="338554"/>
          </a:xfrm>
          <a:prstGeom prst="rect">
            <a:avLst/>
          </a:prstGeom>
          <a:noFill/>
        </p:spPr>
        <p:txBody>
          <a:bodyPr wrap="square" rtlCol="0">
            <a:spAutoFit/>
          </a:bodyPr>
          <a:lstStyle/>
          <a:p>
            <a:r>
              <a:rPr lang="en-US" sz="1600" b="1" dirty="0"/>
              <a:t>Key Verses</a:t>
            </a:r>
          </a:p>
        </p:txBody>
      </p:sp>
      <p:cxnSp>
        <p:nvCxnSpPr>
          <p:cNvPr id="51" name="Straight Connector 50"/>
          <p:cNvCxnSpPr/>
          <p:nvPr/>
        </p:nvCxnSpPr>
        <p:spPr>
          <a:xfrm>
            <a:off x="0" y="5943600"/>
            <a:ext cx="83820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2400300" y="4762500"/>
            <a:ext cx="1143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5943600" y="4419600"/>
            <a:ext cx="304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5867400" y="5105400"/>
            <a:ext cx="4572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0" y="5943600"/>
            <a:ext cx="1066800" cy="523220"/>
          </a:xfrm>
          <a:prstGeom prst="rect">
            <a:avLst/>
          </a:prstGeom>
          <a:noFill/>
        </p:spPr>
        <p:txBody>
          <a:bodyPr wrap="square" rtlCol="0">
            <a:spAutoFit/>
          </a:bodyPr>
          <a:lstStyle/>
          <a:p>
            <a:r>
              <a:rPr lang="en-US" sz="1400" b="1" dirty="0"/>
              <a:t>   Christ in</a:t>
            </a:r>
          </a:p>
          <a:p>
            <a:r>
              <a:rPr lang="en-US" sz="1400" b="1" dirty="0" err="1"/>
              <a:t>Habbakkuk</a:t>
            </a:r>
            <a:endParaRPr lang="en-US" sz="1400" b="1" dirty="0"/>
          </a:p>
        </p:txBody>
      </p:sp>
      <p:sp>
        <p:nvSpPr>
          <p:cNvPr id="65" name="TextBox 64"/>
          <p:cNvSpPr txBox="1"/>
          <p:nvPr/>
        </p:nvSpPr>
        <p:spPr>
          <a:xfrm>
            <a:off x="1600200" y="1828800"/>
            <a:ext cx="1181734" cy="338554"/>
          </a:xfrm>
          <a:prstGeom prst="rect">
            <a:avLst/>
          </a:prstGeom>
          <a:noFill/>
        </p:spPr>
        <p:txBody>
          <a:bodyPr wrap="square" rtlCol="0">
            <a:spAutoFit/>
          </a:bodyPr>
          <a:lstStyle/>
          <a:p>
            <a:r>
              <a:rPr lang="en-US" sz="1600" b="1" i="1" dirty="0"/>
              <a:t>The Burden</a:t>
            </a:r>
          </a:p>
        </p:txBody>
      </p:sp>
      <p:sp>
        <p:nvSpPr>
          <p:cNvPr id="66" name="TextBox 65"/>
          <p:cNvSpPr txBox="1"/>
          <p:nvPr/>
        </p:nvSpPr>
        <p:spPr>
          <a:xfrm>
            <a:off x="1219200" y="2133600"/>
            <a:ext cx="1905000" cy="1077218"/>
          </a:xfrm>
          <a:prstGeom prst="rect">
            <a:avLst/>
          </a:prstGeom>
          <a:noFill/>
        </p:spPr>
        <p:txBody>
          <a:bodyPr wrap="square" rtlCol="0">
            <a:spAutoFit/>
          </a:bodyPr>
          <a:lstStyle/>
          <a:p>
            <a:r>
              <a:rPr lang="en-US" sz="1600" dirty="0"/>
              <a:t>   Wrestling with…</a:t>
            </a:r>
          </a:p>
          <a:p>
            <a:pPr>
              <a:buFont typeface="Arial" pitchFamily="34" charset="0"/>
              <a:buChar char="•"/>
            </a:pPr>
            <a:r>
              <a:rPr lang="en-US" sz="1600" dirty="0"/>
              <a:t>  God’s silence</a:t>
            </a:r>
          </a:p>
          <a:p>
            <a:pPr>
              <a:buFont typeface="Arial" pitchFamily="34" charset="0"/>
              <a:buChar char="•"/>
            </a:pPr>
            <a:r>
              <a:rPr lang="en-US" sz="1600" dirty="0"/>
              <a:t> Judah’s sinfulness</a:t>
            </a:r>
          </a:p>
          <a:p>
            <a:pPr>
              <a:buFont typeface="Arial" pitchFamily="34" charset="0"/>
              <a:buChar char="•"/>
            </a:pPr>
            <a:r>
              <a:rPr lang="en-US" sz="1600" dirty="0"/>
              <a:t> God’s character</a:t>
            </a:r>
          </a:p>
        </p:txBody>
      </p:sp>
      <p:sp>
        <p:nvSpPr>
          <p:cNvPr id="70" name="TextBox 69"/>
          <p:cNvSpPr txBox="1"/>
          <p:nvPr/>
        </p:nvSpPr>
        <p:spPr>
          <a:xfrm>
            <a:off x="1143000" y="3200400"/>
            <a:ext cx="1905000" cy="523220"/>
          </a:xfrm>
          <a:prstGeom prst="rect">
            <a:avLst/>
          </a:prstGeom>
          <a:noFill/>
        </p:spPr>
        <p:txBody>
          <a:bodyPr wrap="square" rtlCol="0">
            <a:spAutoFit/>
          </a:bodyPr>
          <a:lstStyle/>
          <a:p>
            <a:r>
              <a:rPr lang="en-US" sz="1400" b="1" dirty="0"/>
              <a:t>Questions: </a:t>
            </a:r>
            <a:r>
              <a:rPr lang="en-US" sz="1400" dirty="0"/>
              <a:t>How long?</a:t>
            </a:r>
          </a:p>
          <a:p>
            <a:r>
              <a:rPr lang="en-US" sz="1400" dirty="0"/>
              <a:t>            Why? Who?</a:t>
            </a:r>
          </a:p>
        </p:txBody>
      </p:sp>
      <p:sp>
        <p:nvSpPr>
          <p:cNvPr id="72" name="TextBox 71"/>
          <p:cNvSpPr txBox="1"/>
          <p:nvPr/>
        </p:nvSpPr>
        <p:spPr>
          <a:xfrm>
            <a:off x="3200400" y="1828800"/>
            <a:ext cx="1265333" cy="338554"/>
          </a:xfrm>
          <a:prstGeom prst="rect">
            <a:avLst/>
          </a:prstGeom>
          <a:noFill/>
        </p:spPr>
        <p:txBody>
          <a:bodyPr wrap="square" rtlCol="0">
            <a:spAutoFit/>
          </a:bodyPr>
          <a:lstStyle/>
          <a:p>
            <a:r>
              <a:rPr lang="en-US" sz="1600" b="1" i="1" dirty="0"/>
              <a:t>    The Watch</a:t>
            </a:r>
          </a:p>
        </p:txBody>
      </p:sp>
      <p:sp>
        <p:nvSpPr>
          <p:cNvPr id="73" name="TextBox 72"/>
          <p:cNvSpPr txBox="1"/>
          <p:nvPr/>
        </p:nvSpPr>
        <p:spPr>
          <a:xfrm>
            <a:off x="3048001" y="2514600"/>
            <a:ext cx="1600200" cy="584775"/>
          </a:xfrm>
          <a:prstGeom prst="rect">
            <a:avLst/>
          </a:prstGeom>
          <a:noFill/>
        </p:spPr>
        <p:txBody>
          <a:bodyPr wrap="square" rtlCol="0">
            <a:spAutoFit/>
          </a:bodyPr>
          <a:lstStyle/>
          <a:p>
            <a:r>
              <a:rPr lang="en-US" sz="1600" dirty="0"/>
              <a:t>     Waiting for an </a:t>
            </a:r>
          </a:p>
          <a:p>
            <a:r>
              <a:rPr lang="en-US" sz="1600" dirty="0"/>
              <a:t>            answer</a:t>
            </a:r>
          </a:p>
        </p:txBody>
      </p:sp>
      <p:sp>
        <p:nvSpPr>
          <p:cNvPr id="74" name="TextBox 73"/>
          <p:cNvSpPr txBox="1"/>
          <p:nvPr/>
        </p:nvSpPr>
        <p:spPr>
          <a:xfrm>
            <a:off x="4724400" y="1828800"/>
            <a:ext cx="1524000" cy="338554"/>
          </a:xfrm>
          <a:prstGeom prst="rect">
            <a:avLst/>
          </a:prstGeom>
          <a:noFill/>
        </p:spPr>
        <p:txBody>
          <a:bodyPr wrap="square" rtlCol="0">
            <a:spAutoFit/>
          </a:bodyPr>
          <a:lstStyle/>
          <a:p>
            <a:r>
              <a:rPr lang="en-US" sz="1600" b="1" i="1" dirty="0"/>
              <a:t>     The Vision</a:t>
            </a:r>
          </a:p>
        </p:txBody>
      </p:sp>
      <p:sp>
        <p:nvSpPr>
          <p:cNvPr id="76" name="TextBox 75"/>
          <p:cNvSpPr txBox="1"/>
          <p:nvPr/>
        </p:nvSpPr>
        <p:spPr>
          <a:xfrm>
            <a:off x="6172200" y="1447800"/>
            <a:ext cx="3167402" cy="584775"/>
          </a:xfrm>
          <a:prstGeom prst="rect">
            <a:avLst/>
          </a:prstGeom>
          <a:noFill/>
        </p:spPr>
        <p:txBody>
          <a:bodyPr wrap="square" rtlCol="0">
            <a:spAutoFit/>
          </a:bodyPr>
          <a:lstStyle/>
          <a:p>
            <a:r>
              <a:rPr lang="en-US" sz="1600" dirty="0">
                <a:latin typeface="Arial Black" pitchFamily="34" charset="0"/>
              </a:rPr>
              <a:t>  Habakkuk’s Praise</a:t>
            </a:r>
          </a:p>
          <a:p>
            <a:r>
              <a:rPr lang="en-US" sz="1600" dirty="0">
                <a:latin typeface="Arial Black" pitchFamily="34" charset="0"/>
              </a:rPr>
              <a:t>            to God</a:t>
            </a:r>
          </a:p>
        </p:txBody>
      </p:sp>
      <p:sp>
        <p:nvSpPr>
          <p:cNvPr id="87" name="TextBox 86"/>
          <p:cNvSpPr txBox="1"/>
          <p:nvPr/>
        </p:nvSpPr>
        <p:spPr>
          <a:xfrm>
            <a:off x="6172200" y="2286000"/>
            <a:ext cx="2209758" cy="1323439"/>
          </a:xfrm>
          <a:prstGeom prst="rect">
            <a:avLst/>
          </a:prstGeom>
          <a:noFill/>
        </p:spPr>
        <p:txBody>
          <a:bodyPr wrap="square" rtlCol="0">
            <a:spAutoFit/>
          </a:bodyPr>
          <a:lstStyle/>
          <a:p>
            <a:r>
              <a:rPr lang="en-US" sz="1600" i="1" dirty="0"/>
              <a:t>   Lord, I’ve heard (v.2)</a:t>
            </a:r>
          </a:p>
          <a:p>
            <a:r>
              <a:rPr lang="en-US" sz="1600" i="1" dirty="0"/>
              <a:t>   …I stand in awe (v.6) </a:t>
            </a:r>
          </a:p>
          <a:p>
            <a:r>
              <a:rPr lang="en-US" sz="1600" i="1" dirty="0"/>
              <a:t>   …I wait (v.16)</a:t>
            </a:r>
          </a:p>
          <a:p>
            <a:r>
              <a:rPr lang="en-US" sz="1600" i="1" dirty="0"/>
              <a:t>   …I praise (v. 3, 18)</a:t>
            </a:r>
          </a:p>
          <a:p>
            <a:r>
              <a:rPr lang="en-US" sz="1600" i="1" dirty="0"/>
              <a:t>   …I rejoice (v.18)</a:t>
            </a:r>
          </a:p>
        </p:txBody>
      </p:sp>
      <p:sp>
        <p:nvSpPr>
          <p:cNvPr id="88" name="TextBox 87"/>
          <p:cNvSpPr txBox="1"/>
          <p:nvPr/>
        </p:nvSpPr>
        <p:spPr>
          <a:xfrm>
            <a:off x="990600" y="4267200"/>
            <a:ext cx="2427062" cy="307777"/>
          </a:xfrm>
          <a:prstGeom prst="rect">
            <a:avLst/>
          </a:prstGeom>
          <a:noFill/>
        </p:spPr>
        <p:txBody>
          <a:bodyPr wrap="square" rtlCol="0">
            <a:spAutoFit/>
          </a:bodyPr>
          <a:lstStyle/>
          <a:p>
            <a:r>
              <a:rPr lang="en-US" sz="1400" dirty="0"/>
              <a:t> “Lord…You confuse me.”</a:t>
            </a:r>
          </a:p>
        </p:txBody>
      </p:sp>
      <p:sp>
        <p:nvSpPr>
          <p:cNvPr id="89" name="TextBox 88"/>
          <p:cNvSpPr txBox="1"/>
          <p:nvPr/>
        </p:nvSpPr>
        <p:spPr>
          <a:xfrm>
            <a:off x="3352800" y="4267200"/>
            <a:ext cx="2362200" cy="338554"/>
          </a:xfrm>
          <a:prstGeom prst="rect">
            <a:avLst/>
          </a:prstGeom>
          <a:noFill/>
        </p:spPr>
        <p:txBody>
          <a:bodyPr wrap="square" rtlCol="0">
            <a:spAutoFit/>
          </a:bodyPr>
          <a:lstStyle/>
          <a:p>
            <a:r>
              <a:rPr lang="en-US" sz="1600" i="1" dirty="0"/>
              <a:t>     “</a:t>
            </a:r>
            <a:r>
              <a:rPr lang="en-US" sz="1600" dirty="0"/>
              <a:t>Lord…I wait for you.”</a:t>
            </a:r>
          </a:p>
        </p:txBody>
      </p:sp>
      <p:sp>
        <p:nvSpPr>
          <p:cNvPr id="90" name="TextBox 89"/>
          <p:cNvSpPr txBox="1"/>
          <p:nvPr/>
        </p:nvSpPr>
        <p:spPr>
          <a:xfrm>
            <a:off x="6096000" y="4267200"/>
            <a:ext cx="2081133" cy="369332"/>
          </a:xfrm>
          <a:prstGeom prst="rect">
            <a:avLst/>
          </a:prstGeom>
          <a:noFill/>
        </p:spPr>
        <p:txBody>
          <a:bodyPr wrap="square" rtlCol="0">
            <a:spAutoFit/>
          </a:bodyPr>
          <a:lstStyle/>
          <a:p>
            <a:r>
              <a:rPr lang="en-US" dirty="0"/>
              <a:t>   “</a:t>
            </a:r>
            <a:r>
              <a:rPr lang="en-US" sz="1600" dirty="0"/>
              <a:t>Lord…I praise you.”</a:t>
            </a:r>
          </a:p>
        </p:txBody>
      </p:sp>
      <p:sp>
        <p:nvSpPr>
          <p:cNvPr id="93" name="TextBox 92"/>
          <p:cNvSpPr txBox="1"/>
          <p:nvPr/>
        </p:nvSpPr>
        <p:spPr>
          <a:xfrm>
            <a:off x="1295400" y="4572000"/>
            <a:ext cx="1371600" cy="338554"/>
          </a:xfrm>
          <a:prstGeom prst="rect">
            <a:avLst/>
          </a:prstGeom>
          <a:noFill/>
        </p:spPr>
        <p:txBody>
          <a:bodyPr wrap="square" rtlCol="0">
            <a:spAutoFit/>
          </a:bodyPr>
          <a:lstStyle/>
          <a:p>
            <a:r>
              <a:rPr lang="en-US" sz="1600" dirty="0"/>
              <a:t>    Horizontal</a:t>
            </a:r>
          </a:p>
        </p:txBody>
      </p:sp>
      <p:sp>
        <p:nvSpPr>
          <p:cNvPr id="94" name="TextBox 93"/>
          <p:cNvSpPr txBox="1"/>
          <p:nvPr/>
        </p:nvSpPr>
        <p:spPr>
          <a:xfrm>
            <a:off x="5029200" y="4572000"/>
            <a:ext cx="1600200" cy="338554"/>
          </a:xfrm>
          <a:prstGeom prst="rect">
            <a:avLst/>
          </a:prstGeom>
          <a:noFill/>
        </p:spPr>
        <p:txBody>
          <a:bodyPr wrap="square" rtlCol="0">
            <a:spAutoFit/>
          </a:bodyPr>
          <a:lstStyle/>
          <a:p>
            <a:r>
              <a:rPr lang="en-US" sz="1600" dirty="0"/>
              <a:t>Vertical</a:t>
            </a:r>
          </a:p>
        </p:txBody>
      </p:sp>
      <p:sp>
        <p:nvSpPr>
          <p:cNvPr id="95" name="TextBox 94"/>
          <p:cNvSpPr txBox="1"/>
          <p:nvPr/>
        </p:nvSpPr>
        <p:spPr>
          <a:xfrm>
            <a:off x="1295400" y="4876800"/>
            <a:ext cx="1600200" cy="523220"/>
          </a:xfrm>
          <a:prstGeom prst="rect">
            <a:avLst/>
          </a:prstGeom>
          <a:noFill/>
        </p:spPr>
        <p:txBody>
          <a:bodyPr wrap="square" rtlCol="0">
            <a:spAutoFit/>
          </a:bodyPr>
          <a:lstStyle/>
          <a:p>
            <a:r>
              <a:rPr lang="en-US" sz="1400" dirty="0"/>
              <a:t>Looking around  </a:t>
            </a:r>
          </a:p>
          <a:p>
            <a:r>
              <a:rPr lang="en-US" sz="1400" dirty="0"/>
              <a:t>  and worrying</a:t>
            </a:r>
          </a:p>
        </p:txBody>
      </p:sp>
      <p:sp>
        <p:nvSpPr>
          <p:cNvPr id="101" name="TextBox 100"/>
          <p:cNvSpPr txBox="1"/>
          <p:nvPr/>
        </p:nvSpPr>
        <p:spPr>
          <a:xfrm>
            <a:off x="3429000" y="4953000"/>
            <a:ext cx="2514600" cy="338554"/>
          </a:xfrm>
          <a:prstGeom prst="rect">
            <a:avLst/>
          </a:prstGeom>
          <a:noFill/>
        </p:spPr>
        <p:txBody>
          <a:bodyPr wrap="square" rtlCol="0">
            <a:spAutoFit/>
          </a:bodyPr>
          <a:lstStyle/>
          <a:p>
            <a:r>
              <a:rPr lang="en-US" sz="1600" dirty="0"/>
              <a:t>Looking up and listening</a:t>
            </a:r>
          </a:p>
        </p:txBody>
      </p:sp>
      <p:sp>
        <p:nvSpPr>
          <p:cNvPr id="102" name="TextBox 101"/>
          <p:cNvSpPr txBox="1"/>
          <p:nvPr/>
        </p:nvSpPr>
        <p:spPr>
          <a:xfrm>
            <a:off x="6019800" y="4876800"/>
            <a:ext cx="2339808" cy="523220"/>
          </a:xfrm>
          <a:prstGeom prst="rect">
            <a:avLst/>
          </a:prstGeom>
          <a:noFill/>
        </p:spPr>
        <p:txBody>
          <a:bodyPr wrap="square" rtlCol="0">
            <a:spAutoFit/>
          </a:bodyPr>
          <a:lstStyle/>
          <a:p>
            <a:r>
              <a:rPr lang="en-US" sz="1400" dirty="0"/>
              <a:t>         Looking ahead and </a:t>
            </a:r>
          </a:p>
          <a:p>
            <a:r>
              <a:rPr lang="en-US" sz="1400" dirty="0"/>
              <a:t>                    believing</a:t>
            </a:r>
          </a:p>
        </p:txBody>
      </p:sp>
      <p:sp>
        <p:nvSpPr>
          <p:cNvPr id="103" name="TextBox 102"/>
          <p:cNvSpPr txBox="1"/>
          <p:nvPr/>
        </p:nvSpPr>
        <p:spPr>
          <a:xfrm>
            <a:off x="1066800" y="5334000"/>
            <a:ext cx="8060245" cy="307777"/>
          </a:xfrm>
          <a:prstGeom prst="rect">
            <a:avLst/>
          </a:prstGeom>
          <a:noFill/>
        </p:spPr>
        <p:txBody>
          <a:bodyPr wrap="square" rtlCol="0">
            <a:spAutoFit/>
          </a:bodyPr>
          <a:lstStyle/>
          <a:p>
            <a:r>
              <a:rPr lang="en-US" sz="1400" dirty="0"/>
              <a:t>    Habakkuk’s wrestling with God over His unfathomable ways and the prophet’s resulting faith</a:t>
            </a:r>
          </a:p>
        </p:txBody>
      </p:sp>
      <p:sp>
        <p:nvSpPr>
          <p:cNvPr id="104" name="TextBox 103"/>
          <p:cNvSpPr txBox="1"/>
          <p:nvPr/>
        </p:nvSpPr>
        <p:spPr>
          <a:xfrm>
            <a:off x="4267200" y="5562600"/>
            <a:ext cx="1447800" cy="369332"/>
          </a:xfrm>
          <a:prstGeom prst="rect">
            <a:avLst/>
          </a:prstGeom>
          <a:noFill/>
        </p:spPr>
        <p:txBody>
          <a:bodyPr wrap="square" rtlCol="0">
            <a:spAutoFit/>
          </a:bodyPr>
          <a:lstStyle/>
          <a:p>
            <a:r>
              <a:rPr lang="en-US" dirty="0"/>
              <a:t>2:4; 3:17-19</a:t>
            </a:r>
          </a:p>
        </p:txBody>
      </p:sp>
      <p:sp>
        <p:nvSpPr>
          <p:cNvPr id="105" name="TextBox 104"/>
          <p:cNvSpPr txBox="1"/>
          <p:nvPr/>
        </p:nvSpPr>
        <p:spPr>
          <a:xfrm>
            <a:off x="1066800" y="5943600"/>
            <a:ext cx="7568507" cy="523220"/>
          </a:xfrm>
          <a:prstGeom prst="rect">
            <a:avLst/>
          </a:prstGeom>
          <a:noFill/>
        </p:spPr>
        <p:txBody>
          <a:bodyPr wrap="square" rtlCol="0">
            <a:spAutoFit/>
          </a:bodyPr>
          <a:lstStyle/>
          <a:p>
            <a:r>
              <a:rPr lang="en-US" sz="1400" dirty="0"/>
              <a:t>Those who have been made righteous in Christ must “live by faith” (2:4).  When Christ comes , “the earth will be filled with knowledge  of the glory of the Lord, as the waters cover the sea.”(2:14)   </a:t>
            </a:r>
          </a:p>
        </p:txBody>
      </p:sp>
      <p:sp>
        <p:nvSpPr>
          <p:cNvPr id="4" name="TextBox 3">
            <a:extLst>
              <a:ext uri="{FF2B5EF4-FFF2-40B4-BE49-F238E27FC236}">
                <a16:creationId xmlns:a16="http://schemas.microsoft.com/office/drawing/2014/main" id="{EBFBB6F8-D07E-C444-8106-1970010043CF}"/>
              </a:ext>
            </a:extLst>
          </p:cNvPr>
          <p:cNvSpPr txBox="1"/>
          <p:nvPr/>
        </p:nvSpPr>
        <p:spPr>
          <a:xfrm>
            <a:off x="929910" y="374879"/>
            <a:ext cx="1422185" cy="830997"/>
          </a:xfrm>
          <a:prstGeom prst="rect">
            <a:avLst/>
          </a:prstGeom>
          <a:solidFill>
            <a:schemeClr val="accent1"/>
          </a:solidFill>
        </p:spPr>
        <p:txBody>
          <a:bodyPr wrap="none" rtlCol="0">
            <a:spAutoFit/>
          </a:bodyPr>
          <a:lstStyle/>
          <a:p>
            <a:r>
              <a:rPr lang="en-US" sz="1600" b="1" dirty="0"/>
              <a:t>Prophesied</a:t>
            </a:r>
          </a:p>
          <a:p>
            <a:pPr algn="ctr"/>
            <a:r>
              <a:rPr lang="en-US" sz="1600" b="1" dirty="0"/>
              <a:t>between 612-</a:t>
            </a:r>
            <a:br>
              <a:rPr lang="en-US" sz="1600" b="1" dirty="0"/>
            </a:br>
            <a:r>
              <a:rPr lang="en-US" sz="1600" b="1" dirty="0"/>
              <a:t>605 B.C.. circa</a:t>
            </a:r>
          </a:p>
        </p:txBody>
      </p:sp>
      <p:sp>
        <p:nvSpPr>
          <p:cNvPr id="78" name="TextBox 77">
            <a:extLst>
              <a:ext uri="{FF2B5EF4-FFF2-40B4-BE49-F238E27FC236}">
                <a16:creationId xmlns:a16="http://schemas.microsoft.com/office/drawing/2014/main" id="{14BAB9A3-6844-5944-B433-D497C2C75638}"/>
              </a:ext>
            </a:extLst>
          </p:cNvPr>
          <p:cNvSpPr txBox="1"/>
          <p:nvPr/>
        </p:nvSpPr>
        <p:spPr>
          <a:xfrm>
            <a:off x="6328158" y="479194"/>
            <a:ext cx="2053800" cy="584775"/>
          </a:xfrm>
          <a:prstGeom prst="rect">
            <a:avLst/>
          </a:prstGeom>
          <a:solidFill>
            <a:schemeClr val="accent1"/>
          </a:solidFill>
        </p:spPr>
        <p:txBody>
          <a:bodyPr wrap="square" rtlCol="0">
            <a:spAutoFit/>
          </a:bodyPr>
          <a:lstStyle/>
          <a:p>
            <a:pPr algn="ctr"/>
            <a:r>
              <a:rPr lang="en-US" sz="1600" b="1" dirty="0"/>
              <a:t>“One who embraces or clings”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3359C-6258-6B4E-890B-726D33FF8CFA}"/>
              </a:ext>
            </a:extLst>
          </p:cNvPr>
          <p:cNvSpPr>
            <a:spLocks noGrp="1"/>
          </p:cNvSpPr>
          <p:nvPr>
            <p:ph type="title"/>
          </p:nvPr>
        </p:nvSpPr>
        <p:spPr/>
        <p:txBody>
          <a:bodyPr/>
          <a:lstStyle/>
          <a:p>
            <a:r>
              <a:rPr lang="en-US" dirty="0"/>
              <a:t>Summary verse</a:t>
            </a:r>
          </a:p>
        </p:txBody>
      </p:sp>
      <p:sp>
        <p:nvSpPr>
          <p:cNvPr id="3" name="Content Placeholder 2">
            <a:extLst>
              <a:ext uri="{FF2B5EF4-FFF2-40B4-BE49-F238E27FC236}">
                <a16:creationId xmlns:a16="http://schemas.microsoft.com/office/drawing/2014/main" id="{4F2A4320-38C4-B247-A517-DD40B006B530}"/>
              </a:ext>
            </a:extLst>
          </p:cNvPr>
          <p:cNvSpPr>
            <a:spLocks noGrp="1"/>
          </p:cNvSpPr>
          <p:nvPr>
            <p:ph idx="1"/>
          </p:nvPr>
        </p:nvSpPr>
        <p:spPr/>
        <p:txBody>
          <a:bodyPr>
            <a:normAutofit/>
          </a:bodyPr>
          <a:lstStyle/>
          <a:p>
            <a:pPr marL="118872" indent="0">
              <a:buNone/>
            </a:pPr>
            <a:r>
              <a:rPr lang="en-US" sz="2400" dirty="0"/>
              <a:t>“Though the fig tree may not blossom, Nor fruit be on the vines; Though the labor of the olive may fail, And the fields yield no food; Though the flock may be cut off from the fold, And there be no herd in the stalls;” “</a:t>
            </a:r>
            <a:r>
              <a:rPr lang="en-US" sz="2400" b="1" dirty="0"/>
              <a:t>Yet I will rejoice in the LORD, I will joy in the God of my salvation</a:t>
            </a:r>
            <a:r>
              <a:rPr lang="en-US" sz="2400" dirty="0"/>
              <a:t>.” “</a:t>
            </a:r>
            <a:r>
              <a:rPr lang="en-US" sz="2400" b="1" dirty="0"/>
              <a:t>The LORD God is my strength</a:t>
            </a:r>
            <a:r>
              <a:rPr lang="en-US" sz="2400" dirty="0"/>
              <a:t>; He will make my feet like deer’s feet, And He will make me walk on my high hills” (</a:t>
            </a:r>
            <a:r>
              <a:rPr lang="en-US" sz="2400" dirty="0" err="1"/>
              <a:t>Hab</a:t>
            </a:r>
            <a:r>
              <a:rPr lang="en-US" sz="2400" dirty="0"/>
              <a:t> 3:17-19).   </a:t>
            </a:r>
          </a:p>
          <a:p>
            <a:pPr marL="118872" indent="0">
              <a:buNone/>
            </a:pPr>
            <a:endParaRPr lang="en-US" dirty="0"/>
          </a:p>
          <a:p>
            <a:pPr marL="118872" indent="0">
              <a:buNone/>
            </a:pPr>
            <a:endParaRPr lang="en-US" dirty="0"/>
          </a:p>
        </p:txBody>
      </p:sp>
    </p:spTree>
    <p:extLst>
      <p:ext uri="{BB962C8B-B14F-4D97-AF65-F5344CB8AC3E}">
        <p14:creationId xmlns:p14="http://schemas.microsoft.com/office/powerpoint/2010/main" val="3091714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When Did They Prophecy?</a:t>
            </a:r>
          </a:p>
        </p:txBody>
      </p:sp>
      <p:sp>
        <p:nvSpPr>
          <p:cNvPr id="5" name="Text Placeholder 4"/>
          <p:cNvSpPr>
            <a:spLocks noGrp="1"/>
          </p:cNvSpPr>
          <p:nvPr>
            <p:ph type="body" idx="1"/>
          </p:nvPr>
        </p:nvSpPr>
        <p:spPr/>
        <p:txBody>
          <a:bodyPr/>
          <a:lstStyle/>
          <a:p>
            <a:r>
              <a:rPr lang="en-US"/>
              <a:t>Canonical Order</a:t>
            </a:r>
          </a:p>
        </p:txBody>
      </p:sp>
      <p:sp>
        <p:nvSpPr>
          <p:cNvPr id="6" name="Content Placeholder 5"/>
          <p:cNvSpPr>
            <a:spLocks noGrp="1"/>
          </p:cNvSpPr>
          <p:nvPr>
            <p:ph sz="half" idx="2"/>
          </p:nvPr>
        </p:nvSpPr>
        <p:spPr/>
        <p:txBody>
          <a:bodyPr>
            <a:normAutofit fontScale="92500" lnSpcReduction="10000"/>
          </a:bodyPr>
          <a:lstStyle/>
          <a:p>
            <a:pPr marL="576072" indent="-457200">
              <a:buFont typeface="+mj-lt"/>
              <a:buAutoNum type="arabicPeriod"/>
            </a:pPr>
            <a:r>
              <a:rPr lang="en-US" dirty="0"/>
              <a:t>Hosea</a:t>
            </a:r>
          </a:p>
          <a:p>
            <a:pPr marL="576072" indent="-457200">
              <a:buFont typeface="+mj-lt"/>
              <a:buAutoNum type="arabicPeriod"/>
            </a:pPr>
            <a:r>
              <a:rPr lang="en-US" dirty="0"/>
              <a:t>Joel</a:t>
            </a:r>
          </a:p>
          <a:p>
            <a:pPr marL="576072" indent="-457200">
              <a:buFont typeface="+mj-lt"/>
              <a:buAutoNum type="arabicPeriod"/>
            </a:pPr>
            <a:r>
              <a:rPr lang="en-US" dirty="0"/>
              <a:t>Amos</a:t>
            </a:r>
          </a:p>
          <a:p>
            <a:pPr marL="576072" indent="-457200">
              <a:buFont typeface="+mj-lt"/>
              <a:buAutoNum type="arabicPeriod"/>
            </a:pPr>
            <a:r>
              <a:rPr lang="en-US" dirty="0"/>
              <a:t>Obadiah</a:t>
            </a:r>
          </a:p>
          <a:p>
            <a:pPr marL="576072" indent="-457200">
              <a:buFont typeface="+mj-lt"/>
              <a:buAutoNum type="arabicPeriod"/>
            </a:pPr>
            <a:r>
              <a:rPr lang="en-US" dirty="0"/>
              <a:t>Jonah</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b="1" dirty="0"/>
              <a:t>Habakkuk</a:t>
            </a:r>
          </a:p>
          <a:p>
            <a:pPr marL="576072" indent="-457200">
              <a:buFont typeface="+mj-lt"/>
              <a:buAutoNum type="arabicPeriod"/>
            </a:pPr>
            <a:r>
              <a:rPr lang="en-US" dirty="0"/>
              <a:t>Zephaniah</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
        <p:nvSpPr>
          <p:cNvPr id="7" name="Text Placeholder 6"/>
          <p:cNvSpPr>
            <a:spLocks noGrp="1"/>
          </p:cNvSpPr>
          <p:nvPr>
            <p:ph type="body" sz="quarter" idx="3"/>
          </p:nvPr>
        </p:nvSpPr>
        <p:spPr/>
        <p:txBody>
          <a:bodyPr/>
          <a:lstStyle/>
          <a:p>
            <a:r>
              <a:rPr lang="en-US"/>
              <a:t>Chronological order</a:t>
            </a:r>
          </a:p>
        </p:txBody>
      </p:sp>
      <p:sp>
        <p:nvSpPr>
          <p:cNvPr id="8" name="Content Placeholder 7"/>
          <p:cNvSpPr>
            <a:spLocks noGrp="1"/>
          </p:cNvSpPr>
          <p:nvPr>
            <p:ph sz="quarter" idx="4"/>
          </p:nvPr>
        </p:nvSpPr>
        <p:spPr/>
        <p:txBody>
          <a:bodyPr>
            <a:normAutofit fontScale="92500" lnSpcReduction="10000"/>
          </a:bodyPr>
          <a:lstStyle/>
          <a:p>
            <a:pPr marL="576072" indent="-457200">
              <a:buFont typeface="+mj-lt"/>
              <a:buAutoNum type="arabicPeriod"/>
            </a:pPr>
            <a:r>
              <a:rPr lang="en-US" dirty="0"/>
              <a:t>Obadiah</a:t>
            </a:r>
          </a:p>
          <a:p>
            <a:pPr marL="576072" indent="-457200">
              <a:buFont typeface="+mj-lt"/>
              <a:buAutoNum type="arabicPeriod"/>
            </a:pPr>
            <a:r>
              <a:rPr lang="en-US" dirty="0"/>
              <a:t>Joel</a:t>
            </a:r>
          </a:p>
          <a:p>
            <a:pPr marL="576072" indent="-457200">
              <a:buFont typeface="+mj-lt"/>
              <a:buAutoNum type="arabicPeriod"/>
            </a:pPr>
            <a:r>
              <a:rPr lang="en-US" dirty="0"/>
              <a:t>Jonah</a:t>
            </a:r>
          </a:p>
          <a:p>
            <a:pPr marL="576072" indent="-457200">
              <a:buFont typeface="+mj-lt"/>
              <a:buAutoNum type="arabicPeriod"/>
            </a:pPr>
            <a:r>
              <a:rPr lang="en-US" dirty="0"/>
              <a:t>Amos</a:t>
            </a:r>
          </a:p>
          <a:p>
            <a:pPr marL="576072" indent="-457200">
              <a:buFont typeface="+mj-lt"/>
              <a:buAutoNum type="arabicPeriod"/>
            </a:pPr>
            <a:r>
              <a:rPr lang="en-US" dirty="0"/>
              <a:t>Hosea</a:t>
            </a:r>
          </a:p>
          <a:p>
            <a:pPr marL="576072" indent="-457200">
              <a:buFont typeface="+mj-lt"/>
              <a:buAutoNum type="arabicPeriod"/>
            </a:pPr>
            <a:r>
              <a:rPr lang="en-US" dirty="0"/>
              <a:t>Micah</a:t>
            </a:r>
          </a:p>
          <a:p>
            <a:pPr marL="576072" indent="-457200">
              <a:buFont typeface="+mj-lt"/>
              <a:buAutoNum type="arabicPeriod"/>
            </a:pPr>
            <a:r>
              <a:rPr lang="en-US" dirty="0"/>
              <a:t>Nahum</a:t>
            </a:r>
          </a:p>
          <a:p>
            <a:pPr marL="576072" indent="-457200">
              <a:buFont typeface="+mj-lt"/>
              <a:buAutoNum type="arabicPeriod"/>
            </a:pPr>
            <a:r>
              <a:rPr lang="en-US" dirty="0"/>
              <a:t>Zephaniah</a:t>
            </a:r>
          </a:p>
          <a:p>
            <a:pPr marL="576072" indent="-457200">
              <a:buFont typeface="+mj-lt"/>
              <a:buAutoNum type="arabicPeriod"/>
            </a:pPr>
            <a:r>
              <a:rPr lang="en-US" b="1" dirty="0"/>
              <a:t>Habakkuk</a:t>
            </a:r>
          </a:p>
          <a:p>
            <a:pPr marL="576072" indent="-457200">
              <a:buFont typeface="+mj-lt"/>
              <a:buAutoNum type="arabicPeriod"/>
            </a:pPr>
            <a:r>
              <a:rPr lang="en-US" dirty="0"/>
              <a:t>Haggai</a:t>
            </a:r>
          </a:p>
          <a:p>
            <a:pPr marL="576072" indent="-457200">
              <a:buFont typeface="+mj-lt"/>
              <a:buAutoNum type="arabicPeriod"/>
            </a:pPr>
            <a:r>
              <a:rPr lang="en-US" dirty="0"/>
              <a:t>Zechariah</a:t>
            </a:r>
          </a:p>
          <a:p>
            <a:pPr marL="576072" indent="-457200">
              <a:buFont typeface="+mj-lt"/>
              <a:buAutoNum type="arabicPeriod"/>
            </a:pPr>
            <a:r>
              <a:rPr lang="en-US" dirty="0"/>
              <a:t>Malachi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4294967295"/>
          </p:nvPr>
        </p:nvGraphicFramePr>
        <p:xfrm>
          <a:off x="0" y="0"/>
          <a:ext cx="9212267" cy="7069590"/>
        </p:xfrm>
        <a:graphic>
          <a:graphicData uri="http://schemas.openxmlformats.org/drawingml/2006/table">
            <a:tbl>
              <a:tblPr firstRow="1" bandRow="1">
                <a:tableStyleId>{073A0DAA-6AF3-43AB-8588-CEC1D06C72B9}</a:tableStyleId>
              </a:tblPr>
              <a:tblGrid>
                <a:gridCol w="2057400">
                  <a:extLst>
                    <a:ext uri="{9D8B030D-6E8A-4147-A177-3AD203B41FA5}">
                      <a16:colId xmlns:a16="http://schemas.microsoft.com/office/drawing/2014/main" val="20000"/>
                    </a:ext>
                  </a:extLst>
                </a:gridCol>
                <a:gridCol w="3106569">
                  <a:extLst>
                    <a:ext uri="{9D8B030D-6E8A-4147-A177-3AD203B41FA5}">
                      <a16:colId xmlns:a16="http://schemas.microsoft.com/office/drawing/2014/main" val="20001"/>
                    </a:ext>
                  </a:extLst>
                </a:gridCol>
                <a:gridCol w="2343923">
                  <a:extLst>
                    <a:ext uri="{9D8B030D-6E8A-4147-A177-3AD203B41FA5}">
                      <a16:colId xmlns:a16="http://schemas.microsoft.com/office/drawing/2014/main" val="20002"/>
                    </a:ext>
                  </a:extLst>
                </a:gridCol>
                <a:gridCol w="637574">
                  <a:extLst>
                    <a:ext uri="{9D8B030D-6E8A-4147-A177-3AD203B41FA5}">
                      <a16:colId xmlns:a16="http://schemas.microsoft.com/office/drawing/2014/main" val="20003"/>
                    </a:ext>
                  </a:extLst>
                </a:gridCol>
                <a:gridCol w="1066801">
                  <a:extLst>
                    <a:ext uri="{9D8B030D-6E8A-4147-A177-3AD203B41FA5}">
                      <a16:colId xmlns:a16="http://schemas.microsoft.com/office/drawing/2014/main" val="20004"/>
                    </a:ext>
                  </a:extLst>
                </a:gridCol>
              </a:tblGrid>
              <a:tr h="613493">
                <a:tc>
                  <a:txBody>
                    <a:bodyPr/>
                    <a:lstStyle/>
                    <a:p>
                      <a:pPr algn="ctr"/>
                      <a:r>
                        <a:rPr lang="en-US" sz="1400" dirty="0"/>
                        <a:t>Period</a:t>
                      </a:r>
                      <a:endParaRPr lang="en-US" sz="1400" dirty="0">
                        <a:latin typeface="Abadi MT Condensed Extra Bold" charset="0"/>
                        <a:ea typeface="Abadi MT Condensed Extra Bold" charset="0"/>
                        <a:cs typeface="Abadi MT Condensed Extra Bold" charset="0"/>
                      </a:endParaRPr>
                    </a:p>
                  </a:txBody>
                  <a:tcPr marL="68580" marR="68580" marT="34290" marB="34290"/>
                </a:tc>
                <a:tc>
                  <a:txBody>
                    <a:bodyPr/>
                    <a:lstStyle/>
                    <a:p>
                      <a:pPr algn="ctr"/>
                      <a:r>
                        <a:rPr lang="en-US" sz="1400" dirty="0"/>
                        <a:t>History Covered</a:t>
                      </a:r>
                    </a:p>
                  </a:txBody>
                  <a:tcPr marL="68580" marR="68580" marT="34290" marB="34290"/>
                </a:tc>
                <a:tc>
                  <a:txBody>
                    <a:bodyPr/>
                    <a:lstStyle/>
                    <a:p>
                      <a:pPr algn="ctr"/>
                      <a:r>
                        <a:rPr lang="en-US" sz="1400" dirty="0"/>
                        <a:t>Scriptures</a:t>
                      </a:r>
                    </a:p>
                  </a:txBody>
                  <a:tcPr marL="68580" marR="68580" marT="34290" marB="34290"/>
                </a:tc>
                <a:tc>
                  <a:txBody>
                    <a:bodyPr/>
                    <a:lstStyle/>
                    <a:p>
                      <a:pPr algn="ctr"/>
                      <a:r>
                        <a:rPr lang="en-US" sz="1400" dirty="0"/>
                        <a:t>Years</a:t>
                      </a:r>
                    </a:p>
                  </a:txBody>
                  <a:tcPr marL="68580" marR="68580" marT="34290" marB="34290"/>
                </a:tc>
                <a:tc>
                  <a:txBody>
                    <a:bodyPr/>
                    <a:lstStyle/>
                    <a:p>
                      <a:pPr algn="ctr"/>
                      <a:r>
                        <a:rPr lang="en-US" sz="1400" dirty="0"/>
                        <a:t>Principal </a:t>
                      </a:r>
                    </a:p>
                  </a:txBody>
                  <a:tcPr marL="68580" marR="68580" marT="34290" marB="34290"/>
                </a:tc>
                <a:extLst>
                  <a:ext uri="{0D108BD9-81ED-4DB2-BD59-A6C34878D82A}">
                    <a16:rowId xmlns:a16="http://schemas.microsoft.com/office/drawing/2014/main" val="10000"/>
                  </a:ext>
                </a:extLst>
              </a:tr>
              <a:tr h="363673">
                <a:tc>
                  <a:txBody>
                    <a:bodyPr/>
                    <a:lstStyle/>
                    <a:p>
                      <a:r>
                        <a:rPr lang="en-US" sz="1300" b="1" dirty="0"/>
                        <a:t>Antediluvian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Creation to</a:t>
                      </a:r>
                      <a:r>
                        <a:rPr lang="en-US" sz="1300" b="1" baseline="0" dirty="0"/>
                        <a:t> the Flood</a:t>
                      </a:r>
                      <a:endParaRPr lang="en-US" sz="1300" b="1" dirty="0"/>
                    </a:p>
                  </a:txBody>
                  <a:tcPr marL="68580" marR="68580" marT="34290" marB="34290">
                    <a:solidFill>
                      <a:schemeClr val="bg2"/>
                    </a:solidFill>
                  </a:tcPr>
                </a:tc>
                <a:tc>
                  <a:txBody>
                    <a:bodyPr/>
                    <a:lstStyle/>
                    <a:p>
                      <a:r>
                        <a:rPr lang="en-US" sz="1300" b="1" dirty="0"/>
                        <a:t>Gen. 1-7</a:t>
                      </a:r>
                    </a:p>
                  </a:txBody>
                  <a:tcPr marL="68580" marR="68580" marT="34290" marB="34290">
                    <a:solidFill>
                      <a:schemeClr val="bg2"/>
                    </a:solidFill>
                  </a:tcPr>
                </a:tc>
                <a:tc>
                  <a:txBody>
                    <a:bodyPr/>
                    <a:lstStyle/>
                    <a:p>
                      <a:pPr algn="ctr"/>
                      <a:r>
                        <a:rPr lang="en-US" sz="1300" b="1" dirty="0"/>
                        <a:t>1656</a:t>
                      </a:r>
                    </a:p>
                  </a:txBody>
                  <a:tcPr marL="68580" marR="68580" marT="34290" marB="34290">
                    <a:solidFill>
                      <a:schemeClr val="bg2"/>
                    </a:solidFill>
                  </a:tcPr>
                </a:tc>
                <a:tc>
                  <a:txBody>
                    <a:bodyPr/>
                    <a:lstStyle/>
                    <a:p>
                      <a:r>
                        <a:rPr lang="en-US" sz="1300" b="1" dirty="0"/>
                        <a:t>Adam</a:t>
                      </a:r>
                    </a:p>
                  </a:txBody>
                  <a:tcPr marL="68580" marR="68580" marT="34290" marB="34290">
                    <a:solidFill>
                      <a:schemeClr val="bg2"/>
                    </a:solidFill>
                  </a:tcPr>
                </a:tc>
                <a:extLst>
                  <a:ext uri="{0D108BD9-81ED-4DB2-BD59-A6C34878D82A}">
                    <a16:rowId xmlns:a16="http://schemas.microsoft.com/office/drawing/2014/main" val="10001"/>
                  </a:ext>
                </a:extLst>
              </a:tr>
              <a:tr h="363673">
                <a:tc>
                  <a:txBody>
                    <a:bodyPr/>
                    <a:lstStyle/>
                    <a:p>
                      <a:r>
                        <a:rPr lang="en-US" sz="1300" b="1" dirty="0"/>
                        <a:t>Postdiluvian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flood</a:t>
                      </a:r>
                      <a:r>
                        <a:rPr lang="en-US" sz="1300" b="1" baseline="0" dirty="0"/>
                        <a:t> to call of Abraham</a:t>
                      </a:r>
                      <a:endParaRPr lang="en-US" sz="1300" b="1" dirty="0"/>
                    </a:p>
                  </a:txBody>
                  <a:tcPr marL="68580" marR="68580" marT="34290" marB="34290">
                    <a:solidFill>
                      <a:schemeClr val="bg2"/>
                    </a:solidFill>
                  </a:tcPr>
                </a:tc>
                <a:tc>
                  <a:txBody>
                    <a:bodyPr/>
                    <a:lstStyle/>
                    <a:p>
                      <a:r>
                        <a:rPr lang="en-US" sz="1300" b="1" dirty="0"/>
                        <a:t>Gen. 8-!1</a:t>
                      </a:r>
                    </a:p>
                  </a:txBody>
                  <a:tcPr marL="68580" marR="68580" marT="34290" marB="34290">
                    <a:solidFill>
                      <a:schemeClr val="bg2"/>
                    </a:solidFill>
                  </a:tcPr>
                </a:tc>
                <a:tc>
                  <a:txBody>
                    <a:bodyPr/>
                    <a:lstStyle/>
                    <a:p>
                      <a:pPr algn="ctr"/>
                      <a:r>
                        <a:rPr lang="en-US" sz="1300" b="1" dirty="0"/>
                        <a:t>427</a:t>
                      </a:r>
                    </a:p>
                  </a:txBody>
                  <a:tcPr marL="68580" marR="68580" marT="34290" marB="34290">
                    <a:solidFill>
                      <a:schemeClr val="bg2"/>
                    </a:solidFill>
                  </a:tcPr>
                </a:tc>
                <a:tc>
                  <a:txBody>
                    <a:bodyPr/>
                    <a:lstStyle/>
                    <a:p>
                      <a:r>
                        <a:rPr lang="en-US" sz="1300" b="1" dirty="0"/>
                        <a:t>Noah</a:t>
                      </a:r>
                    </a:p>
                  </a:txBody>
                  <a:tcPr marL="68580" marR="68580" marT="34290" marB="34290">
                    <a:solidFill>
                      <a:schemeClr val="bg2"/>
                    </a:solidFill>
                  </a:tcPr>
                </a:tc>
                <a:extLst>
                  <a:ext uri="{0D108BD9-81ED-4DB2-BD59-A6C34878D82A}">
                    <a16:rowId xmlns:a16="http://schemas.microsoft.com/office/drawing/2014/main" val="10002"/>
                  </a:ext>
                </a:extLst>
              </a:tr>
              <a:tr h="498817">
                <a:tc>
                  <a:txBody>
                    <a:bodyPr/>
                    <a:lstStyle/>
                    <a:p>
                      <a:r>
                        <a:rPr lang="en-US" sz="1300" b="1" dirty="0"/>
                        <a:t>Patriarchal</a:t>
                      </a:r>
                      <a:r>
                        <a:rPr lang="en-US" sz="1300" b="1" baseline="0" dirty="0"/>
                        <a:t> </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call of</a:t>
                      </a:r>
                      <a:r>
                        <a:rPr lang="en-US" sz="1300" b="1" baseline="0" dirty="0"/>
                        <a:t> Abraham to Egyptian Bondage </a:t>
                      </a:r>
                      <a:endParaRPr lang="en-US" sz="1300" b="1" dirty="0"/>
                    </a:p>
                  </a:txBody>
                  <a:tcPr marL="68580" marR="68580" marT="34290" marB="34290">
                    <a:solidFill>
                      <a:schemeClr val="bg2"/>
                    </a:solidFill>
                  </a:tcPr>
                </a:tc>
                <a:tc>
                  <a:txBody>
                    <a:bodyPr/>
                    <a:lstStyle/>
                    <a:p>
                      <a:r>
                        <a:rPr lang="en-US" sz="1300" b="1" dirty="0"/>
                        <a:t>Gen. 12-45</a:t>
                      </a:r>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Abraham</a:t>
                      </a:r>
                    </a:p>
                  </a:txBody>
                  <a:tcPr marL="68580" marR="68580" marT="34290" marB="34290">
                    <a:solidFill>
                      <a:schemeClr val="bg2"/>
                    </a:solidFill>
                  </a:tcPr>
                </a:tc>
                <a:extLst>
                  <a:ext uri="{0D108BD9-81ED-4DB2-BD59-A6C34878D82A}">
                    <a16:rowId xmlns:a16="http://schemas.microsoft.com/office/drawing/2014/main" val="10003"/>
                  </a:ext>
                </a:extLst>
              </a:tr>
              <a:tr h="363673">
                <a:tc>
                  <a:txBody>
                    <a:bodyPr/>
                    <a:lstStyle/>
                    <a:p>
                      <a:r>
                        <a:rPr lang="en-US" sz="1300" b="1" dirty="0"/>
                        <a:t>Egyptian Bondage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Egyptian Bondage to the Exodus</a:t>
                      </a:r>
                      <a:endParaRPr lang="en-US" sz="1300" b="1" dirty="0"/>
                    </a:p>
                  </a:txBody>
                  <a:tcPr marL="68580" marR="68580" marT="34290" marB="34290">
                    <a:solidFill>
                      <a:schemeClr val="bg2"/>
                    </a:solidFill>
                  </a:tcPr>
                </a:tc>
                <a:tc>
                  <a:txBody>
                    <a:bodyPr/>
                    <a:lstStyle/>
                    <a:p>
                      <a:r>
                        <a:rPr lang="en-US" sz="1300" b="1" dirty="0"/>
                        <a:t>Gen.</a:t>
                      </a:r>
                      <a:r>
                        <a:rPr lang="en-US" sz="1300" b="1" baseline="0" dirty="0"/>
                        <a:t> 46-Ex. 11</a:t>
                      </a:r>
                      <a:endParaRPr lang="en-US" sz="1300" b="1" dirty="0"/>
                    </a:p>
                  </a:txBody>
                  <a:tcPr marL="68580" marR="68580" marT="34290" marB="34290">
                    <a:solidFill>
                      <a:schemeClr val="bg2"/>
                    </a:solidFill>
                  </a:tcPr>
                </a:tc>
                <a:tc>
                  <a:txBody>
                    <a:bodyPr/>
                    <a:lstStyle/>
                    <a:p>
                      <a:pPr algn="ctr"/>
                      <a:r>
                        <a:rPr lang="en-US" sz="1300" b="1" dirty="0"/>
                        <a:t>215</a:t>
                      </a:r>
                    </a:p>
                  </a:txBody>
                  <a:tcPr marL="68580" marR="68580" marT="34290" marB="34290">
                    <a:solidFill>
                      <a:schemeClr val="bg2"/>
                    </a:solidFill>
                  </a:tcPr>
                </a:tc>
                <a:tc>
                  <a:txBody>
                    <a:bodyPr/>
                    <a:lstStyle/>
                    <a:p>
                      <a:r>
                        <a:rPr lang="en-US" sz="1300" b="1" dirty="0"/>
                        <a:t>Joseph</a:t>
                      </a:r>
                    </a:p>
                  </a:txBody>
                  <a:tcPr marL="68580" marR="68580" marT="34290" marB="34290">
                    <a:solidFill>
                      <a:schemeClr val="bg2"/>
                    </a:solidFill>
                  </a:tcPr>
                </a:tc>
                <a:extLst>
                  <a:ext uri="{0D108BD9-81ED-4DB2-BD59-A6C34878D82A}">
                    <a16:rowId xmlns:a16="http://schemas.microsoft.com/office/drawing/2014/main" val="10004"/>
                  </a:ext>
                </a:extLst>
              </a:tr>
              <a:tr h="531526">
                <a:tc>
                  <a:txBody>
                    <a:bodyPr/>
                    <a:lstStyle/>
                    <a:p>
                      <a:r>
                        <a:rPr lang="en-US" sz="1400" b="1" dirty="0"/>
                        <a:t>Wilderness Wanderings</a:t>
                      </a:r>
                      <a:endParaRPr lang="en-US" sz="14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400" b="1" dirty="0"/>
                        <a:t>From Exodus to crossing of the Jordan</a:t>
                      </a:r>
                    </a:p>
                  </a:txBody>
                  <a:tcPr marL="68580" marR="68580" marT="34290" marB="34290">
                    <a:solidFill>
                      <a:schemeClr val="bg2"/>
                    </a:solidFill>
                  </a:tcPr>
                </a:tc>
                <a:tc>
                  <a:txBody>
                    <a:bodyPr/>
                    <a:lstStyle/>
                    <a:p>
                      <a:r>
                        <a:rPr lang="en-US" sz="1400" b="1" dirty="0"/>
                        <a:t>Ex.</a:t>
                      </a:r>
                      <a:r>
                        <a:rPr lang="en-US" sz="1400" b="1" baseline="0" dirty="0"/>
                        <a:t> 12-Deut. 34</a:t>
                      </a:r>
                      <a:endParaRPr lang="en-US" sz="1400" b="1" dirty="0"/>
                    </a:p>
                  </a:txBody>
                  <a:tcPr marL="68580" marR="68580" marT="34290" marB="34290">
                    <a:solidFill>
                      <a:schemeClr val="bg2"/>
                    </a:solidFill>
                  </a:tcPr>
                </a:tc>
                <a:tc>
                  <a:txBody>
                    <a:bodyPr/>
                    <a:lstStyle/>
                    <a:p>
                      <a:pPr algn="ctr"/>
                      <a:r>
                        <a:rPr lang="en-US" sz="1400" b="1" dirty="0"/>
                        <a:t>40</a:t>
                      </a:r>
                    </a:p>
                  </a:txBody>
                  <a:tcPr marL="68580" marR="68580" marT="34290" marB="34290">
                    <a:solidFill>
                      <a:schemeClr val="bg2"/>
                    </a:solidFill>
                  </a:tcPr>
                </a:tc>
                <a:tc>
                  <a:txBody>
                    <a:bodyPr/>
                    <a:lstStyle/>
                    <a:p>
                      <a:r>
                        <a:rPr lang="en-US" sz="1400" b="1" dirty="0"/>
                        <a:t>Moses</a:t>
                      </a:r>
                    </a:p>
                  </a:txBody>
                  <a:tcPr marL="68580" marR="68580" marT="34290" marB="34290">
                    <a:solidFill>
                      <a:schemeClr val="bg2"/>
                    </a:solidFill>
                  </a:tcPr>
                </a:tc>
                <a:extLst>
                  <a:ext uri="{0D108BD9-81ED-4DB2-BD59-A6C34878D82A}">
                    <a16:rowId xmlns:a16="http://schemas.microsoft.com/office/drawing/2014/main" val="10005"/>
                  </a:ext>
                </a:extLst>
              </a:tr>
              <a:tr h="363673">
                <a:tc>
                  <a:txBody>
                    <a:bodyPr/>
                    <a:lstStyle/>
                    <a:p>
                      <a:r>
                        <a:rPr lang="en-US" sz="1300" b="1" dirty="0"/>
                        <a:t>Conquest of Canaan</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crossing of Jordan</a:t>
                      </a:r>
                      <a:r>
                        <a:rPr lang="en-US" sz="1300" b="1" baseline="0" dirty="0"/>
                        <a:t> to Joshua’s death</a:t>
                      </a:r>
                      <a:endParaRPr lang="en-US" sz="1300" b="1" dirty="0"/>
                    </a:p>
                  </a:txBody>
                  <a:tcPr marL="68580" marR="68580" marT="34290" marB="34290">
                    <a:solidFill>
                      <a:schemeClr val="bg2"/>
                    </a:solidFill>
                  </a:tcPr>
                </a:tc>
                <a:tc>
                  <a:txBody>
                    <a:bodyPr/>
                    <a:lstStyle/>
                    <a:p>
                      <a:r>
                        <a:rPr lang="en-US" sz="1300" b="1" dirty="0"/>
                        <a:t>Josh. 1-24</a:t>
                      </a:r>
                    </a:p>
                  </a:txBody>
                  <a:tcPr marL="68580" marR="68580" marT="34290" marB="34290">
                    <a:solidFill>
                      <a:schemeClr val="bg2"/>
                    </a:solidFill>
                  </a:tcPr>
                </a:tc>
                <a:tc>
                  <a:txBody>
                    <a:bodyPr/>
                    <a:lstStyle/>
                    <a:p>
                      <a:pPr algn="ctr"/>
                      <a:r>
                        <a:rPr lang="en-US" sz="1300" b="1" dirty="0"/>
                        <a:t>51</a:t>
                      </a:r>
                    </a:p>
                  </a:txBody>
                  <a:tcPr marL="68580" marR="68580" marT="34290" marB="34290">
                    <a:solidFill>
                      <a:schemeClr val="bg2"/>
                    </a:solidFill>
                  </a:tcPr>
                </a:tc>
                <a:tc>
                  <a:txBody>
                    <a:bodyPr/>
                    <a:lstStyle/>
                    <a:p>
                      <a:r>
                        <a:rPr lang="en-US" sz="1300" b="1" dirty="0"/>
                        <a:t>Joshua</a:t>
                      </a:r>
                    </a:p>
                  </a:txBody>
                  <a:tcPr marL="68580" marR="68580" marT="34290" marB="34290">
                    <a:solidFill>
                      <a:schemeClr val="bg2"/>
                    </a:solidFill>
                  </a:tcPr>
                </a:tc>
                <a:extLst>
                  <a:ext uri="{0D108BD9-81ED-4DB2-BD59-A6C34878D82A}">
                    <a16:rowId xmlns:a16="http://schemas.microsoft.com/office/drawing/2014/main" val="10006"/>
                  </a:ext>
                </a:extLst>
              </a:tr>
              <a:tr h="363673">
                <a:tc>
                  <a:txBody>
                    <a:bodyPr/>
                    <a:lstStyle/>
                    <a:p>
                      <a:r>
                        <a:rPr lang="en-US" sz="1300" b="1" dirty="0"/>
                        <a:t>Judges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Joshua to King Saul</a:t>
                      </a:r>
                    </a:p>
                  </a:txBody>
                  <a:tcPr marL="68580" marR="68580" marT="34290" marB="34290">
                    <a:solidFill>
                      <a:schemeClr val="bg2"/>
                    </a:solidFill>
                  </a:tcPr>
                </a:tc>
                <a:tc>
                  <a:txBody>
                    <a:bodyPr/>
                    <a:lstStyle/>
                    <a:p>
                      <a:r>
                        <a:rPr lang="en-US" sz="1300" b="1" dirty="0"/>
                        <a:t>Ju,</a:t>
                      </a:r>
                      <a:r>
                        <a:rPr lang="en-US" sz="1300" b="1" baseline="0" dirty="0"/>
                        <a:t> Ruth, 1 Sa. 1-9</a:t>
                      </a:r>
                      <a:endParaRPr lang="en-US" sz="1300" b="1" dirty="0"/>
                    </a:p>
                  </a:txBody>
                  <a:tcPr marL="68580" marR="68580" marT="34290" marB="34290">
                    <a:solidFill>
                      <a:schemeClr val="bg2"/>
                    </a:solidFill>
                  </a:tcPr>
                </a:tc>
                <a:tc>
                  <a:txBody>
                    <a:bodyPr/>
                    <a:lstStyle/>
                    <a:p>
                      <a:pPr algn="ctr"/>
                      <a:r>
                        <a:rPr lang="en-US" sz="1300" b="1" dirty="0"/>
                        <a:t>305</a:t>
                      </a:r>
                    </a:p>
                  </a:txBody>
                  <a:tcPr marL="68580" marR="68580" marT="34290" marB="34290">
                    <a:solidFill>
                      <a:schemeClr val="bg2"/>
                    </a:solidFill>
                  </a:tcPr>
                </a:tc>
                <a:tc>
                  <a:txBody>
                    <a:bodyPr/>
                    <a:lstStyle/>
                    <a:p>
                      <a:r>
                        <a:rPr lang="en-US" sz="1300" b="1" dirty="0"/>
                        <a:t>Samuel</a:t>
                      </a:r>
                    </a:p>
                  </a:txBody>
                  <a:tcPr marL="68580" marR="68580" marT="34290" marB="34290">
                    <a:solidFill>
                      <a:schemeClr val="bg2"/>
                    </a:solidFill>
                  </a:tcPr>
                </a:tc>
                <a:extLst>
                  <a:ext uri="{0D108BD9-81ED-4DB2-BD59-A6C34878D82A}">
                    <a16:rowId xmlns:a16="http://schemas.microsoft.com/office/drawing/2014/main" val="10007"/>
                  </a:ext>
                </a:extLst>
              </a:tr>
              <a:tr h="576399">
                <a:tc>
                  <a:txBody>
                    <a:bodyPr/>
                    <a:lstStyle/>
                    <a:p>
                      <a:r>
                        <a:rPr lang="en-US" sz="1300" b="1" dirty="0"/>
                        <a:t>The United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origin of kingdom to its division</a:t>
                      </a:r>
                      <a:endParaRPr lang="en-US" sz="1300" b="1" dirty="0"/>
                    </a:p>
                  </a:txBody>
                  <a:tcPr marL="68580" marR="68580" marT="34290" marB="34290">
                    <a:solidFill>
                      <a:schemeClr val="tx2">
                        <a:lumMod val="20000"/>
                        <a:lumOff val="80000"/>
                      </a:schemeClr>
                    </a:solidFill>
                  </a:tcPr>
                </a:tc>
                <a:tc>
                  <a:txBody>
                    <a:bodyPr/>
                    <a:lstStyle/>
                    <a:p>
                      <a:r>
                        <a:rPr lang="en-US" sz="1300" b="1" dirty="0"/>
                        <a:t>1 Sa. 9-1 Ki. 11; 1 Chr. 10, 2 Chr. 9</a:t>
                      </a:r>
                    </a:p>
                  </a:txBody>
                  <a:tcPr marL="68580" marR="68580" marT="34290" marB="34290">
                    <a:solidFill>
                      <a:schemeClr val="tx2">
                        <a:lumMod val="20000"/>
                        <a:lumOff val="80000"/>
                      </a:schemeClr>
                    </a:solidFill>
                  </a:tcPr>
                </a:tc>
                <a:tc>
                  <a:txBody>
                    <a:bodyPr/>
                    <a:lstStyle/>
                    <a:p>
                      <a:pPr algn="ctr"/>
                      <a:r>
                        <a:rPr lang="en-US" sz="1300" b="1" dirty="0"/>
                        <a:t>120</a:t>
                      </a:r>
                    </a:p>
                  </a:txBody>
                  <a:tcPr marL="68580" marR="68580" marT="34290" marB="34290">
                    <a:solidFill>
                      <a:schemeClr val="tx2">
                        <a:lumMod val="20000"/>
                        <a:lumOff val="80000"/>
                      </a:schemeClr>
                    </a:solidFill>
                  </a:tcPr>
                </a:tc>
                <a:tc>
                  <a:txBody>
                    <a:bodyPr/>
                    <a:lstStyle/>
                    <a:p>
                      <a:r>
                        <a:rPr lang="en-US" sz="1300" b="1" dirty="0"/>
                        <a:t>David</a:t>
                      </a:r>
                    </a:p>
                  </a:txBody>
                  <a:tcPr marL="68580" marR="68580" marT="34290" marB="34290">
                    <a:solidFill>
                      <a:schemeClr val="tx2">
                        <a:lumMod val="20000"/>
                        <a:lumOff val="80000"/>
                      </a:schemeClr>
                    </a:solidFill>
                  </a:tcPr>
                </a:tc>
                <a:extLst>
                  <a:ext uri="{0D108BD9-81ED-4DB2-BD59-A6C34878D82A}">
                    <a16:rowId xmlns:a16="http://schemas.microsoft.com/office/drawing/2014/main" val="10008"/>
                  </a:ext>
                </a:extLst>
              </a:tr>
              <a:tr h="385499">
                <a:tc>
                  <a:txBody>
                    <a:bodyPr/>
                    <a:lstStyle/>
                    <a:p>
                      <a:r>
                        <a:rPr lang="en-US" sz="1300" b="1" dirty="0"/>
                        <a:t>The Divided Kingdom</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tx2">
                        <a:lumMod val="20000"/>
                        <a:lumOff val="80000"/>
                      </a:schemeClr>
                    </a:solidFill>
                  </a:tcPr>
                </a:tc>
                <a:tc>
                  <a:txBody>
                    <a:bodyPr/>
                    <a:lstStyle/>
                    <a:p>
                      <a:r>
                        <a:rPr lang="en-US" sz="1300" b="1" dirty="0"/>
                        <a:t>From</a:t>
                      </a:r>
                      <a:r>
                        <a:rPr lang="en-US" sz="1300" b="1" baseline="0" dirty="0"/>
                        <a:t> the division to the fall of Israel</a:t>
                      </a:r>
                      <a:endParaRPr lang="en-US" sz="1300" b="1" dirty="0"/>
                    </a:p>
                  </a:txBody>
                  <a:tcPr marL="68580" marR="68580" marT="34290" marB="34290">
                    <a:solidFill>
                      <a:schemeClr val="tx2">
                        <a:lumMod val="20000"/>
                        <a:lumOff val="80000"/>
                      </a:schemeClr>
                    </a:solidFill>
                  </a:tcPr>
                </a:tc>
                <a:tc>
                  <a:txBody>
                    <a:bodyPr/>
                    <a:lstStyle/>
                    <a:p>
                      <a:r>
                        <a:rPr lang="en-US" sz="1300" b="1" dirty="0"/>
                        <a:t>1 Ki. 12-2 Ki. 20; 2 Chr. 10-32</a:t>
                      </a:r>
                    </a:p>
                  </a:txBody>
                  <a:tcPr marL="68580" marR="68580" marT="34290" marB="34290">
                    <a:solidFill>
                      <a:schemeClr val="tx2">
                        <a:lumMod val="20000"/>
                        <a:lumOff val="80000"/>
                      </a:schemeClr>
                    </a:solidFill>
                  </a:tcPr>
                </a:tc>
                <a:tc>
                  <a:txBody>
                    <a:bodyPr/>
                    <a:lstStyle/>
                    <a:p>
                      <a:pPr algn="ctr"/>
                      <a:r>
                        <a:rPr lang="en-US" sz="1300" b="1" dirty="0"/>
                        <a:t>253</a:t>
                      </a:r>
                    </a:p>
                  </a:txBody>
                  <a:tcPr marL="68580" marR="68580" marT="34290" marB="34290">
                    <a:solidFill>
                      <a:schemeClr val="tx2">
                        <a:lumMod val="20000"/>
                        <a:lumOff val="80000"/>
                      </a:schemeClr>
                    </a:solidFill>
                  </a:tcPr>
                </a:tc>
                <a:tc>
                  <a:txBody>
                    <a:bodyPr/>
                    <a:lstStyle/>
                    <a:p>
                      <a:r>
                        <a:rPr lang="en-US" sz="1300" b="1" dirty="0"/>
                        <a:t>Elijah</a:t>
                      </a:r>
                    </a:p>
                  </a:txBody>
                  <a:tcPr marL="68580" marR="68580" marT="34290" marB="34290">
                    <a:solidFill>
                      <a:schemeClr val="tx2">
                        <a:lumMod val="20000"/>
                        <a:lumOff val="80000"/>
                      </a:schemeClr>
                    </a:solidFill>
                  </a:tcPr>
                </a:tc>
                <a:extLst>
                  <a:ext uri="{0D108BD9-81ED-4DB2-BD59-A6C34878D82A}">
                    <a16:rowId xmlns:a16="http://schemas.microsoft.com/office/drawing/2014/main" val="10009"/>
                  </a:ext>
                </a:extLst>
              </a:tr>
              <a:tr h="377607">
                <a:tc>
                  <a:txBody>
                    <a:bodyPr/>
                    <a:lstStyle/>
                    <a:p>
                      <a:r>
                        <a:rPr lang="en-US" sz="1300" b="1" dirty="0"/>
                        <a:t>Judah Alone</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rgbClr val="FFFF00"/>
                    </a:solidFill>
                  </a:tcPr>
                </a:tc>
                <a:tc>
                  <a:txBody>
                    <a:bodyPr/>
                    <a:lstStyle/>
                    <a:p>
                      <a:r>
                        <a:rPr lang="en-US" sz="1300" b="1" dirty="0"/>
                        <a:t>From fall of Israel</a:t>
                      </a:r>
                      <a:r>
                        <a:rPr lang="en-US" sz="1300" b="1" baseline="0" dirty="0"/>
                        <a:t> to the fall of Judah</a:t>
                      </a:r>
                      <a:endParaRPr lang="en-US" sz="1300" b="1" dirty="0"/>
                    </a:p>
                  </a:txBody>
                  <a:tcPr marL="68580" marR="68580" marT="34290" marB="34290">
                    <a:solidFill>
                      <a:srgbClr val="FFFF00"/>
                    </a:solidFill>
                  </a:tcPr>
                </a:tc>
                <a:tc>
                  <a:txBody>
                    <a:bodyPr/>
                    <a:lstStyle/>
                    <a:p>
                      <a:r>
                        <a:rPr lang="en-US" sz="1300" b="1" dirty="0"/>
                        <a:t>2 Ki. 21-25; 2 Chr. 10-32</a:t>
                      </a:r>
                    </a:p>
                  </a:txBody>
                  <a:tcPr marL="68580" marR="68580" marT="34290" marB="34290">
                    <a:solidFill>
                      <a:srgbClr val="FFFF00"/>
                    </a:solidFill>
                  </a:tcPr>
                </a:tc>
                <a:tc>
                  <a:txBody>
                    <a:bodyPr/>
                    <a:lstStyle/>
                    <a:p>
                      <a:pPr algn="ctr"/>
                      <a:r>
                        <a:rPr lang="en-US" sz="1300" b="1" dirty="0"/>
                        <a:t>125</a:t>
                      </a:r>
                    </a:p>
                  </a:txBody>
                  <a:tcPr marL="68580" marR="68580" marT="34290" marB="34290">
                    <a:solidFill>
                      <a:srgbClr val="FFFF00"/>
                    </a:solidFill>
                  </a:tcPr>
                </a:tc>
                <a:tc>
                  <a:txBody>
                    <a:bodyPr/>
                    <a:lstStyle/>
                    <a:p>
                      <a:r>
                        <a:rPr lang="en-US" sz="1300" b="1" dirty="0"/>
                        <a:t>Josiah</a:t>
                      </a:r>
                    </a:p>
                  </a:txBody>
                  <a:tcPr marL="68580" marR="68580" marT="34290" marB="34290">
                    <a:solidFill>
                      <a:srgbClr val="FFFF00"/>
                    </a:solidFill>
                  </a:tcPr>
                </a:tc>
                <a:extLst>
                  <a:ext uri="{0D108BD9-81ED-4DB2-BD59-A6C34878D82A}">
                    <a16:rowId xmlns:a16="http://schemas.microsoft.com/office/drawing/2014/main" val="10010"/>
                  </a:ext>
                </a:extLst>
              </a:tr>
              <a:tr h="407011">
                <a:tc>
                  <a:txBody>
                    <a:bodyPr/>
                    <a:lstStyle/>
                    <a:p>
                      <a:r>
                        <a:rPr lang="en-US" sz="1300" b="1" dirty="0"/>
                        <a:t>Babylonian Captivity</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 the fall of Judah to</a:t>
                      </a:r>
                      <a:r>
                        <a:rPr lang="en-US" sz="1300" b="1" baseline="0" dirty="0"/>
                        <a:t> the return</a:t>
                      </a:r>
                      <a:endParaRPr lang="en-US" sz="1300" b="1" dirty="0"/>
                    </a:p>
                  </a:txBody>
                  <a:tcPr marL="68580" marR="68580" marT="34290" marB="34290">
                    <a:solidFill>
                      <a:schemeClr val="bg2"/>
                    </a:solidFill>
                  </a:tcPr>
                </a:tc>
                <a:tc>
                  <a:txBody>
                    <a:bodyPr/>
                    <a:lstStyle/>
                    <a:p>
                      <a:r>
                        <a:rPr lang="en-US" sz="1300" b="1" dirty="0"/>
                        <a:t>2 Ki. 25-8- 21;</a:t>
                      </a:r>
                      <a:r>
                        <a:rPr lang="en-US" sz="1300" b="1" baseline="0" dirty="0"/>
                        <a:t> Dan. 1-6; Ezekiel</a:t>
                      </a:r>
                      <a:endParaRPr lang="en-US" sz="1300" b="1" dirty="0"/>
                    </a:p>
                  </a:txBody>
                  <a:tcPr marL="68580" marR="68580" marT="34290" marB="34290">
                    <a:solidFill>
                      <a:schemeClr val="bg2"/>
                    </a:solidFill>
                  </a:tcPr>
                </a:tc>
                <a:tc>
                  <a:txBody>
                    <a:bodyPr/>
                    <a:lstStyle/>
                    <a:p>
                      <a:pPr algn="ctr"/>
                      <a:r>
                        <a:rPr lang="en-US" sz="1300" b="1" dirty="0"/>
                        <a:t>70</a:t>
                      </a:r>
                    </a:p>
                  </a:txBody>
                  <a:tcPr marL="68580" marR="68580" marT="34290" marB="34290">
                    <a:solidFill>
                      <a:schemeClr val="bg2"/>
                    </a:solidFill>
                  </a:tcPr>
                </a:tc>
                <a:tc>
                  <a:txBody>
                    <a:bodyPr/>
                    <a:lstStyle/>
                    <a:p>
                      <a:r>
                        <a:rPr lang="en-US" sz="1300" b="1" dirty="0"/>
                        <a:t>Daniel, Ezekiel</a:t>
                      </a:r>
                    </a:p>
                  </a:txBody>
                  <a:tcPr marL="68580" marR="68580" marT="34290" marB="34290">
                    <a:solidFill>
                      <a:schemeClr val="bg2"/>
                    </a:solidFill>
                  </a:tcPr>
                </a:tc>
                <a:extLst>
                  <a:ext uri="{0D108BD9-81ED-4DB2-BD59-A6C34878D82A}">
                    <a16:rowId xmlns:a16="http://schemas.microsoft.com/office/drawing/2014/main" val="10011"/>
                  </a:ext>
                </a:extLst>
              </a:tr>
              <a:tr h="363673">
                <a:tc>
                  <a:txBody>
                    <a:bodyPr/>
                    <a:lstStyle/>
                    <a:p>
                      <a:r>
                        <a:rPr lang="en-US" sz="1300" b="1" dirty="0"/>
                        <a:t>Restoration of the Jews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dirty="0"/>
                        <a:t>From</a:t>
                      </a:r>
                      <a:r>
                        <a:rPr lang="en-US" sz="1300" b="1" baseline="0" dirty="0"/>
                        <a:t> the return to end of OT history</a:t>
                      </a:r>
                      <a:endParaRPr lang="en-US" sz="1300" b="1" dirty="0"/>
                    </a:p>
                  </a:txBody>
                  <a:tcPr marL="68580" marR="68580" marT="34290" marB="34290">
                    <a:solidFill>
                      <a:schemeClr val="bg2"/>
                    </a:solidFill>
                  </a:tcPr>
                </a:tc>
                <a:tc>
                  <a:txBody>
                    <a:bodyPr/>
                    <a:lstStyle/>
                    <a:p>
                      <a:r>
                        <a:rPr lang="en-US" sz="1300" b="1" dirty="0"/>
                        <a:t>Ezra, Nehemiah</a:t>
                      </a:r>
                    </a:p>
                  </a:txBody>
                  <a:tcPr marL="68580" marR="68580" marT="34290" marB="34290">
                    <a:solidFill>
                      <a:schemeClr val="bg2"/>
                    </a:solidFill>
                  </a:tcPr>
                </a:tc>
                <a:tc>
                  <a:txBody>
                    <a:bodyPr/>
                    <a:lstStyle/>
                    <a:p>
                      <a:pPr algn="ctr"/>
                      <a:r>
                        <a:rPr lang="en-US" sz="1300" b="1" dirty="0"/>
                        <a:t>92</a:t>
                      </a:r>
                    </a:p>
                  </a:txBody>
                  <a:tcPr marL="68580" marR="68580" marT="34290" marB="34290">
                    <a:solidFill>
                      <a:schemeClr val="bg2"/>
                    </a:solidFill>
                  </a:tcPr>
                </a:tc>
                <a:tc>
                  <a:txBody>
                    <a:bodyPr/>
                    <a:lstStyle/>
                    <a:p>
                      <a:r>
                        <a:rPr lang="en-US" sz="1300" b="1" dirty="0"/>
                        <a:t>Ezra</a:t>
                      </a:r>
                    </a:p>
                  </a:txBody>
                  <a:tcPr marL="68580" marR="68580" marT="34290" marB="34290">
                    <a:solidFill>
                      <a:schemeClr val="bg2"/>
                    </a:solidFill>
                  </a:tcPr>
                </a:tc>
                <a:extLst>
                  <a:ext uri="{0D108BD9-81ED-4DB2-BD59-A6C34878D82A}">
                    <a16:rowId xmlns:a16="http://schemas.microsoft.com/office/drawing/2014/main" val="10012"/>
                  </a:ext>
                </a:extLst>
              </a:tr>
              <a:tr h="576901">
                <a:tc>
                  <a:txBody>
                    <a:bodyPr/>
                    <a:lstStyle/>
                    <a:p>
                      <a:r>
                        <a:rPr lang="en-US" sz="1300" b="1" dirty="0"/>
                        <a:t>Between the Testaments</a:t>
                      </a:r>
                      <a:endParaRPr lang="en-US" sz="1300" b="1" dirty="0">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a:t>From end</a:t>
                      </a:r>
                      <a:r>
                        <a:rPr lang="en-US" sz="1300" b="1" baseline="0" dirty="0"/>
                        <a:t> of OT to the beginning of the NT</a:t>
                      </a:r>
                      <a:endParaRPr lang="en-US" sz="1300" b="1" dirty="0"/>
                    </a:p>
                    <a:p>
                      <a:endParaRPr lang="en-US" sz="600" b="1" dirty="0"/>
                    </a:p>
                  </a:txBody>
                  <a:tcPr marL="68580" marR="68580" marT="34290" marB="34290">
                    <a:solidFill>
                      <a:schemeClr val="bg2"/>
                    </a:solidFill>
                  </a:tcPr>
                </a:tc>
                <a:tc>
                  <a:txBody>
                    <a:bodyPr/>
                    <a:lstStyle/>
                    <a:p>
                      <a:r>
                        <a:rPr lang="en-US" sz="1300" b="1" dirty="0"/>
                        <a:t>None</a:t>
                      </a:r>
                    </a:p>
                  </a:txBody>
                  <a:tcPr marL="68580" marR="68580" marT="34290" marB="34290">
                    <a:solidFill>
                      <a:schemeClr val="bg2"/>
                    </a:solidFill>
                  </a:tcPr>
                </a:tc>
                <a:tc>
                  <a:txBody>
                    <a:bodyPr/>
                    <a:lstStyle/>
                    <a:p>
                      <a:pPr algn="ctr"/>
                      <a:r>
                        <a:rPr lang="en-US" sz="1300" b="1" dirty="0"/>
                        <a:t>400</a:t>
                      </a:r>
                    </a:p>
                  </a:txBody>
                  <a:tcPr marL="68580" marR="68580" marT="34290" marB="34290">
                    <a:solidFill>
                      <a:schemeClr val="bg2"/>
                    </a:solidFill>
                  </a:tcPr>
                </a:tc>
                <a:tc>
                  <a:txBody>
                    <a:bodyPr/>
                    <a:lstStyle/>
                    <a:p>
                      <a:r>
                        <a:rPr lang="en-US" sz="1300" b="1" dirty="0"/>
                        <a:t>Judas </a:t>
                      </a:r>
                      <a:r>
                        <a:rPr lang="en-US" sz="1300" b="1" dirty="0" err="1"/>
                        <a:t>Maccabe</a:t>
                      </a:r>
                      <a:endParaRPr lang="en-US" sz="1300" b="1" dirty="0"/>
                    </a:p>
                  </a:txBody>
                  <a:tcPr marL="68580" marR="68580" marT="34290" marB="34290">
                    <a:solidFill>
                      <a:schemeClr val="bg2"/>
                    </a:solidFill>
                  </a:tcPr>
                </a:tc>
                <a:extLst>
                  <a:ext uri="{0D108BD9-81ED-4DB2-BD59-A6C34878D82A}">
                    <a16:rowId xmlns:a16="http://schemas.microsoft.com/office/drawing/2014/main" val="10013"/>
                  </a:ext>
                </a:extLst>
              </a:tr>
              <a:tr h="363673">
                <a:tc>
                  <a:txBody>
                    <a:bodyPr/>
                    <a:lstStyle/>
                    <a:p>
                      <a:r>
                        <a:rPr lang="en-US" sz="1300" b="1"/>
                        <a:t>Life of Christ</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birth of Jesus to ascension</a:t>
                      </a:r>
                    </a:p>
                  </a:txBody>
                  <a:tcPr marL="68580" marR="68580" marT="34290" marB="34290">
                    <a:solidFill>
                      <a:schemeClr val="bg2"/>
                    </a:solidFill>
                  </a:tcPr>
                </a:tc>
                <a:tc>
                  <a:txBody>
                    <a:bodyPr/>
                    <a:lstStyle/>
                    <a:p>
                      <a:r>
                        <a:rPr lang="en-US" sz="1300" b="1"/>
                        <a:t>Mt-Jhn 21; Acts1</a:t>
                      </a:r>
                    </a:p>
                  </a:txBody>
                  <a:tcPr marL="68580" marR="68580" marT="34290" marB="34290">
                    <a:solidFill>
                      <a:schemeClr val="bg2"/>
                    </a:solidFill>
                  </a:tcPr>
                </a:tc>
                <a:tc>
                  <a:txBody>
                    <a:bodyPr/>
                    <a:lstStyle/>
                    <a:p>
                      <a:pPr algn="ctr"/>
                      <a:r>
                        <a:rPr lang="en-US" sz="1300" b="1"/>
                        <a:t>34</a:t>
                      </a:r>
                    </a:p>
                  </a:txBody>
                  <a:tcPr marL="68580" marR="68580" marT="34290" marB="34290">
                    <a:solidFill>
                      <a:schemeClr val="bg2"/>
                    </a:solidFill>
                  </a:tcPr>
                </a:tc>
                <a:tc>
                  <a:txBody>
                    <a:bodyPr/>
                    <a:lstStyle/>
                    <a:p>
                      <a:r>
                        <a:rPr lang="en-US" sz="1300" b="1"/>
                        <a:t>Jesus</a:t>
                      </a:r>
                    </a:p>
                  </a:txBody>
                  <a:tcPr marL="68580" marR="68580" marT="34290" marB="34290">
                    <a:solidFill>
                      <a:schemeClr val="bg2"/>
                    </a:solidFill>
                  </a:tcPr>
                </a:tc>
                <a:extLst>
                  <a:ext uri="{0D108BD9-81ED-4DB2-BD59-A6C34878D82A}">
                    <a16:rowId xmlns:a16="http://schemas.microsoft.com/office/drawing/2014/main" val="10014"/>
                  </a:ext>
                </a:extLst>
              </a:tr>
              <a:tr h="498817">
                <a:tc>
                  <a:txBody>
                    <a:bodyPr/>
                    <a:lstStyle/>
                    <a:p>
                      <a:r>
                        <a:rPr lang="en-US" sz="1300" b="1"/>
                        <a:t>The Church</a:t>
                      </a:r>
                      <a:endParaRPr lang="en-US" sz="1300" b="1">
                        <a:latin typeface="Abadi MT Condensed Extra Bold" charset="0"/>
                        <a:ea typeface="Abadi MT Condensed Extra Bold" charset="0"/>
                        <a:cs typeface="Abadi MT Condensed Extra Bold" charset="0"/>
                      </a:endParaRPr>
                    </a:p>
                  </a:txBody>
                  <a:tcPr marL="68580" marR="68580" marT="34290" marB="34290">
                    <a:solidFill>
                      <a:schemeClr val="bg2"/>
                    </a:solidFill>
                  </a:tcPr>
                </a:tc>
                <a:tc>
                  <a:txBody>
                    <a:bodyPr/>
                    <a:lstStyle/>
                    <a:p>
                      <a:r>
                        <a:rPr lang="en-US" sz="1300" b="1"/>
                        <a:t>From ascension to death of Paul (96 AD approx.)</a:t>
                      </a:r>
                    </a:p>
                  </a:txBody>
                  <a:tcPr marL="68580" marR="68580" marT="34290" marB="34290">
                    <a:solidFill>
                      <a:schemeClr val="bg2"/>
                    </a:solidFill>
                  </a:tcPr>
                </a:tc>
                <a:tc>
                  <a:txBody>
                    <a:bodyPr/>
                    <a:lstStyle/>
                    <a:p>
                      <a:r>
                        <a:rPr lang="en-US" sz="1300" b="1"/>
                        <a:t>Acts 2-Revelation</a:t>
                      </a:r>
                    </a:p>
                  </a:txBody>
                  <a:tcPr marL="68580" marR="68580" marT="34290" marB="34290">
                    <a:solidFill>
                      <a:schemeClr val="bg2"/>
                    </a:solidFill>
                  </a:tcPr>
                </a:tc>
                <a:tc>
                  <a:txBody>
                    <a:bodyPr/>
                    <a:lstStyle/>
                    <a:p>
                      <a:pPr algn="ctr"/>
                      <a:r>
                        <a:rPr lang="en-US" sz="1300" b="1"/>
                        <a:t>70</a:t>
                      </a:r>
                    </a:p>
                  </a:txBody>
                  <a:tcPr marL="68580" marR="68580" marT="34290" marB="34290">
                    <a:solidFill>
                      <a:schemeClr val="bg2"/>
                    </a:solidFill>
                  </a:tcPr>
                </a:tc>
                <a:tc>
                  <a:txBody>
                    <a:bodyPr/>
                    <a:lstStyle/>
                    <a:p>
                      <a:r>
                        <a:rPr lang="en-US" sz="1300" b="1" dirty="0"/>
                        <a:t>Paul</a:t>
                      </a:r>
                    </a:p>
                  </a:txBody>
                  <a:tcPr marL="68580" marR="68580" marT="34290" marB="34290">
                    <a:solidFill>
                      <a:schemeClr val="bg2"/>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7832507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Times of the prophets</a:t>
            </a:r>
          </a:p>
        </p:txBody>
      </p:sp>
      <p:sp>
        <p:nvSpPr>
          <p:cNvPr id="3" name="Content Placeholder 2"/>
          <p:cNvSpPr>
            <a:spLocks noGrp="1"/>
          </p:cNvSpPr>
          <p:nvPr>
            <p:ph idx="1"/>
          </p:nvPr>
        </p:nvSpPr>
        <p:spPr>
          <a:xfrm>
            <a:off x="152400" y="1676401"/>
            <a:ext cx="8868228" cy="4952999"/>
          </a:xfrm>
        </p:spPr>
        <p:txBody>
          <a:bodyPr/>
          <a:lstStyle/>
          <a:p>
            <a:pPr marL="118872" indent="0">
              <a:buNone/>
            </a:pPr>
            <a:endParaRPr lang="en-US" sz="2800" b="1" u="sng">
              <a:latin typeface="Abadi MT Condensed Extra Bold" charset="0"/>
              <a:ea typeface="Abadi MT Condensed Extra Bold" charset="0"/>
              <a:cs typeface="Abadi MT Condensed Extra Bold" charset="0"/>
            </a:endParaRPr>
          </a:p>
          <a:p>
            <a:pPr marL="118872" indent="0">
              <a:buNone/>
            </a:pPr>
            <a:endParaRPr lang="en-US" sz="2800" b="1" u="sng">
              <a:latin typeface="Abadi MT Condensed Extra Bold" charset="0"/>
              <a:ea typeface="Abadi MT Condensed Extra Bold" charset="0"/>
              <a:cs typeface="Abadi MT Condensed Extra Bold" charset="0"/>
            </a:endParaRPr>
          </a:p>
          <a:p>
            <a:pPr marL="118872" indent="0">
              <a:buNone/>
            </a:pPr>
            <a:endParaRPr lang="en-US" sz="2800" b="1" u="sng">
              <a:latin typeface="Abadi MT Condensed Extra Bold" charset="0"/>
              <a:ea typeface="Abadi MT Condensed Extra Bold" charset="0"/>
              <a:cs typeface="Abadi MT Condensed Extra Bold" charset="0"/>
            </a:endParaRPr>
          </a:p>
          <a:p>
            <a:pPr>
              <a:buFont typeface="Arial" charset="0"/>
              <a:buChar char="•"/>
            </a:pPr>
            <a:endParaRPr lang="en-US" b="1" u="sng"/>
          </a:p>
        </p:txBody>
      </p:sp>
      <p:sp>
        <p:nvSpPr>
          <p:cNvPr id="4" name="TextBox 3"/>
          <p:cNvSpPr txBox="1"/>
          <p:nvPr/>
        </p:nvSpPr>
        <p:spPr>
          <a:xfrm>
            <a:off x="81125" y="3063032"/>
            <a:ext cx="2738275" cy="1938992"/>
          </a:xfrm>
          <a:prstGeom prst="rect">
            <a:avLst/>
          </a:prstGeom>
          <a:solidFill>
            <a:schemeClr val="bg2"/>
          </a:solidFill>
          <a:ln>
            <a:solidFill>
              <a:schemeClr val="tx2">
                <a:lumMod val="20000"/>
                <a:lumOff val="80000"/>
              </a:schemeClr>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Divided Kingdom</a:t>
            </a:r>
            <a:r>
              <a:rPr lang="en-US" sz="2400" b="1">
                <a:latin typeface="Abadi MT Condensed Extra Bold" charset="0"/>
                <a:ea typeface="Abadi MT Condensed Extra Bold" charset="0"/>
                <a:cs typeface="Abadi MT Condensed Extra Bold" charset="0"/>
              </a:rPr>
              <a:t> </a:t>
            </a:r>
            <a:endParaRPr lang="en-US" sz="2400" b="1" u="sng">
              <a:ea typeface="Arial Narrow" charset="0"/>
              <a:cs typeface="Arial Narrow" charset="0"/>
            </a:endParaRPr>
          </a:p>
          <a:p>
            <a:r>
              <a:rPr lang="en-US" sz="2400" b="1" i="1" u="sng">
                <a:ea typeface="Arial Narrow" charset="0"/>
                <a:cs typeface="Arial Narrow" charset="0"/>
              </a:rPr>
              <a:t>Northern Kingdom</a:t>
            </a:r>
            <a:r>
              <a:rPr lang="en-US" sz="2400" i="1">
                <a:ea typeface="Arial Narrow" charset="0"/>
                <a:cs typeface="Arial Narrow" charset="0"/>
              </a:rPr>
              <a:t>:</a:t>
            </a:r>
          </a:p>
          <a:p>
            <a:r>
              <a:rPr lang="en-US" sz="2400">
                <a:latin typeface="Arial Narrow" charset="0"/>
                <a:ea typeface="Arial Narrow" charset="0"/>
                <a:cs typeface="Arial Narrow" charset="0"/>
              </a:rPr>
              <a:t>Jehu, Elijah, Micaiah, </a:t>
            </a:r>
          </a:p>
          <a:p>
            <a:r>
              <a:rPr lang="en-US" sz="2400">
                <a:latin typeface="Arial Narrow" charset="0"/>
                <a:ea typeface="Arial Narrow" charset="0"/>
                <a:cs typeface="Arial Narrow" charset="0"/>
              </a:rPr>
              <a:t>Elisha, Jonah, Amos,</a:t>
            </a:r>
          </a:p>
          <a:p>
            <a:r>
              <a:rPr lang="en-US" sz="2400">
                <a:latin typeface="Arial Narrow" charset="0"/>
                <a:ea typeface="Arial Narrow" charset="0"/>
                <a:cs typeface="Arial Narrow" charset="0"/>
              </a:rPr>
              <a:t>Hosea</a:t>
            </a:r>
          </a:p>
        </p:txBody>
      </p:sp>
      <p:sp>
        <p:nvSpPr>
          <p:cNvPr id="5" name="TextBox 4"/>
          <p:cNvSpPr txBox="1"/>
          <p:nvPr/>
        </p:nvSpPr>
        <p:spPr>
          <a:xfrm>
            <a:off x="2971800" y="2981108"/>
            <a:ext cx="4311502" cy="1938992"/>
          </a:xfrm>
          <a:prstGeom prst="rect">
            <a:avLst/>
          </a:prstGeom>
          <a:solidFill>
            <a:srgbClr val="FFFF00"/>
          </a:solidFill>
          <a:ln w="76200">
            <a:solidFill>
              <a:schemeClr val="accent1"/>
            </a:solidFill>
          </a:ln>
        </p:spPr>
        <p:txBody>
          <a:bodyPr wrap="square" rtlCol="0">
            <a:spAutoFit/>
          </a:bodyPr>
          <a:lstStyle/>
          <a:p>
            <a:r>
              <a:rPr lang="en-US" sz="2400" b="1" u="sng" dirty="0">
                <a:latin typeface="Abadi MT Condensed Extra Bold" charset="0"/>
                <a:ea typeface="Abadi MT Condensed Extra Bold" charset="0"/>
                <a:cs typeface="Abadi MT Condensed Extra Bold" charset="0"/>
              </a:rPr>
              <a:t>Divided Kingdom</a:t>
            </a:r>
            <a:r>
              <a:rPr lang="en-US" sz="2400" b="1" dirty="0">
                <a:latin typeface="Abadi MT Condensed Extra Bold" charset="0"/>
                <a:ea typeface="Abadi MT Condensed Extra Bold" charset="0"/>
                <a:cs typeface="Abadi MT Condensed Extra Bold" charset="0"/>
              </a:rPr>
              <a:t> </a:t>
            </a:r>
            <a:endParaRPr lang="en-US" sz="2400" b="1" u="sng" dirty="0"/>
          </a:p>
          <a:p>
            <a:r>
              <a:rPr lang="en-US" sz="2400" b="1" i="1" u="sng" dirty="0"/>
              <a:t>Southern Kingdom</a:t>
            </a:r>
            <a:r>
              <a:rPr lang="en-US" sz="2400" b="1" u="sng" dirty="0"/>
              <a:t>:</a:t>
            </a:r>
          </a:p>
          <a:p>
            <a:r>
              <a:rPr lang="en-US" sz="2400" dirty="0">
                <a:latin typeface="Arial Narrow" charset="0"/>
                <a:ea typeface="Arial Narrow" charset="0"/>
                <a:cs typeface="Arial Narrow" charset="0"/>
              </a:rPr>
              <a:t>Shemaiah, </a:t>
            </a:r>
            <a:r>
              <a:rPr lang="en-US" sz="2400" dirty="0" err="1">
                <a:latin typeface="Arial Narrow" charset="0"/>
                <a:ea typeface="Arial Narrow" charset="0"/>
                <a:cs typeface="Arial Narrow" charset="0"/>
              </a:rPr>
              <a:t>Iddo</a:t>
            </a:r>
            <a:r>
              <a:rPr lang="en-US" sz="2400" dirty="0">
                <a:latin typeface="Arial Narrow" charset="0"/>
                <a:ea typeface="Arial Narrow" charset="0"/>
                <a:cs typeface="Arial Narrow" charset="0"/>
              </a:rPr>
              <a:t>, Azariah, Obadiah, Joel, Isaiah, Micah, Nahum, </a:t>
            </a:r>
            <a:r>
              <a:rPr lang="en-US" sz="2400" b="1" i="1" dirty="0">
                <a:latin typeface="Arial Narrow" charset="0"/>
                <a:ea typeface="Arial Narrow" charset="0"/>
                <a:cs typeface="Arial Narrow" charset="0"/>
              </a:rPr>
              <a:t>Habakkuk,</a:t>
            </a:r>
            <a:r>
              <a:rPr lang="en-US" sz="2400" i="1" dirty="0">
                <a:latin typeface="Arial Narrow" charset="0"/>
                <a:ea typeface="Arial Narrow" charset="0"/>
                <a:cs typeface="Arial Narrow" charset="0"/>
              </a:rPr>
              <a:t> Zephaniah, Jeremiah</a:t>
            </a:r>
          </a:p>
        </p:txBody>
      </p:sp>
      <p:sp>
        <p:nvSpPr>
          <p:cNvPr id="6" name="TextBox 5"/>
          <p:cNvSpPr txBox="1"/>
          <p:nvPr/>
        </p:nvSpPr>
        <p:spPr>
          <a:xfrm>
            <a:off x="7401716" y="3508724"/>
            <a:ext cx="1587014" cy="1908215"/>
          </a:xfrm>
          <a:prstGeom prst="rect">
            <a:avLst/>
          </a:prstGeom>
          <a:solidFill>
            <a:schemeClr val="accent2">
              <a:lumMod val="40000"/>
              <a:lumOff val="60000"/>
            </a:schemeClr>
          </a:solidFill>
          <a:ln>
            <a:solidFill>
              <a:schemeClr val="accent2">
                <a:lumMod val="40000"/>
                <a:lumOff val="60000"/>
              </a:schemeClr>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Restoration</a:t>
            </a:r>
            <a:r>
              <a:rPr lang="en-US" sz="2200" b="1" u="sng">
                <a:latin typeface="Abadi MT Condensed Extra Bold" charset="0"/>
                <a:ea typeface="Abadi MT Condensed Extra Bold" charset="0"/>
                <a:cs typeface="Abadi MT Condensed Extra Bold" charset="0"/>
              </a:rPr>
              <a:t>(Post-exilic)</a:t>
            </a:r>
          </a:p>
          <a:p>
            <a:r>
              <a:rPr lang="en-US" sz="2400">
                <a:latin typeface="Arial Narrow" charset="0"/>
                <a:ea typeface="Arial Narrow" charset="0"/>
                <a:cs typeface="Arial Narrow" charset="0"/>
              </a:rPr>
              <a:t>Haggai, Zechariah, Malachai</a:t>
            </a:r>
          </a:p>
        </p:txBody>
      </p:sp>
      <p:sp>
        <p:nvSpPr>
          <p:cNvPr id="7" name="TextBox 6"/>
          <p:cNvSpPr txBox="1"/>
          <p:nvPr/>
        </p:nvSpPr>
        <p:spPr>
          <a:xfrm>
            <a:off x="7587658" y="1594478"/>
            <a:ext cx="1314556" cy="1611250"/>
          </a:xfrm>
          <a:prstGeom prst="rect">
            <a:avLst/>
          </a:prstGeom>
          <a:solidFill>
            <a:srgbClr val="FFFF00"/>
          </a:solidFill>
          <a:ln w="76200">
            <a:solidFill>
              <a:schemeClr val="accent1"/>
            </a:solidFill>
          </a:ln>
        </p:spPr>
        <p:txBody>
          <a:bodyPr wrap="square" rtlCol="0">
            <a:spAutoFit/>
          </a:bodyPr>
          <a:lstStyle/>
          <a:p>
            <a:r>
              <a:rPr lang="en-US" sz="2400" b="1" u="sng">
                <a:latin typeface="Abadi MT Condensed Extra Bold" charset="0"/>
                <a:ea typeface="Abadi MT Condensed Extra Bold" charset="0"/>
                <a:cs typeface="Abadi MT Condensed Extra Bold" charset="0"/>
              </a:rPr>
              <a:t>Exile:</a:t>
            </a:r>
          </a:p>
          <a:p>
            <a:r>
              <a:rPr lang="en-US" sz="2400">
                <a:latin typeface="Arial Narrow" charset="0"/>
                <a:ea typeface="Arial Narrow" charset="0"/>
                <a:cs typeface="Arial Narrow" charset="0"/>
              </a:rPr>
              <a:t>Jeremiah, Daniel, Ezekiel</a:t>
            </a:r>
          </a:p>
        </p:txBody>
      </p:sp>
      <p:sp>
        <p:nvSpPr>
          <p:cNvPr id="8" name="TextBox 7"/>
          <p:cNvSpPr txBox="1"/>
          <p:nvPr/>
        </p:nvSpPr>
        <p:spPr>
          <a:xfrm>
            <a:off x="183632" y="1676401"/>
            <a:ext cx="7099669" cy="1200329"/>
          </a:xfrm>
          <a:prstGeom prst="rect">
            <a:avLst/>
          </a:prstGeom>
          <a:solidFill>
            <a:schemeClr val="accent4">
              <a:lumMod val="20000"/>
              <a:lumOff val="80000"/>
            </a:schemeClr>
          </a:solidFill>
          <a:ln>
            <a:solidFill>
              <a:srgbClr val="0070C0"/>
            </a:solidFill>
          </a:ln>
        </p:spPr>
        <p:txBody>
          <a:bodyPr wrap="square" rtlCol="0">
            <a:spAutoFit/>
          </a:bodyPr>
          <a:lstStyle/>
          <a:p>
            <a:pPr marL="118872" indent="0">
              <a:buNone/>
            </a:pPr>
            <a:r>
              <a:rPr lang="en-US" sz="2400" b="1" u="sng">
                <a:latin typeface="Abadi MT Condensed Extra Bold" charset="0"/>
                <a:ea typeface="Abadi MT Condensed Extra Bold" charset="0"/>
                <a:cs typeface="Abadi MT Condensed Extra Bold" charset="0"/>
              </a:rPr>
              <a:t>United Kingdom</a:t>
            </a:r>
            <a:r>
              <a:rPr lang="en-US" sz="2400" b="1" u="sng"/>
              <a:t>:</a:t>
            </a:r>
          </a:p>
          <a:p>
            <a:pPr marL="118872" indent="0">
              <a:buNone/>
            </a:pPr>
            <a:r>
              <a:rPr lang="en-US" sz="2400">
                <a:latin typeface="Arial Narrow" charset="0"/>
                <a:ea typeface="Arial Narrow" charset="0"/>
                <a:cs typeface="Arial Narrow" charset="0"/>
              </a:rPr>
              <a:t>Moses, Deborah, Samuel, Nathan, Gad, Zadok, Heman, Asaph, Jeduthun, Ahijah</a:t>
            </a:r>
          </a:p>
        </p:txBody>
      </p:sp>
      <p:sp>
        <p:nvSpPr>
          <p:cNvPr id="9" name="TextBox 8"/>
          <p:cNvSpPr txBox="1"/>
          <p:nvPr/>
        </p:nvSpPr>
        <p:spPr>
          <a:xfrm>
            <a:off x="81125" y="5583778"/>
            <a:ext cx="8927098" cy="1138773"/>
          </a:xfrm>
          <a:prstGeom prst="rect">
            <a:avLst/>
          </a:prstGeom>
          <a:solidFill>
            <a:schemeClr val="tx1"/>
          </a:solidFill>
          <a:ln w="28575">
            <a:solidFill>
              <a:schemeClr val="tx1"/>
            </a:solidFill>
          </a:ln>
        </p:spPr>
        <p:txBody>
          <a:bodyPr wrap="square" rtlCol="0">
            <a:spAutoFit/>
          </a:bodyPr>
          <a:lstStyle/>
          <a:p>
            <a:r>
              <a:rPr lang="en-US" sz="2200" b="1">
                <a:solidFill>
                  <a:schemeClr val="bg1"/>
                </a:solidFill>
                <a:latin typeface="Arial Narrow" charset="0"/>
                <a:ea typeface="Arial Narrow" charset="0"/>
                <a:cs typeface="Arial Narrow" charset="0"/>
              </a:rPr>
              <a:t>There are  four major prophets</a:t>
            </a:r>
            <a:r>
              <a:rPr lang="en-US" sz="2200">
                <a:solidFill>
                  <a:schemeClr val="bg1"/>
                </a:solidFill>
                <a:latin typeface="Arial Narrow" charset="0"/>
                <a:ea typeface="Arial Narrow" charset="0"/>
                <a:cs typeface="Arial Narrow" charset="0"/>
              </a:rPr>
              <a:t>: Isaiah, Jeremiah (Lamentations), Ezekiel, &amp; Daniel </a:t>
            </a:r>
          </a:p>
          <a:p>
            <a:r>
              <a:rPr lang="en-US" sz="2200" b="1">
                <a:solidFill>
                  <a:schemeClr val="bg1"/>
                </a:solidFill>
                <a:latin typeface="Arial Narrow" charset="0"/>
                <a:ea typeface="Arial Narrow" charset="0"/>
                <a:cs typeface="Arial Narrow" charset="0"/>
              </a:rPr>
              <a:t>There are twelve minor prophets</a:t>
            </a:r>
            <a:r>
              <a:rPr lang="en-US" sz="2200">
                <a:solidFill>
                  <a:schemeClr val="bg1"/>
                </a:solidFill>
                <a:latin typeface="Arial Narrow" charset="0"/>
                <a:ea typeface="Arial Narrow" charset="0"/>
                <a:cs typeface="Arial Narrow" charset="0"/>
              </a:rPr>
              <a:t>: Hosea, Joel, Amos, Obadiah, Jonah, Micah, Nahum, Habakkuk, Zephaniah, Haggai, Zechariah, &amp; Malachi</a:t>
            </a:r>
            <a:r>
              <a:rPr lang="en-US" sz="2400">
                <a:latin typeface="Arial Narrow" charset="0"/>
                <a:ea typeface="Arial Narrow" charset="0"/>
                <a:cs typeface="Arial Narrow" charset="0"/>
              </a:rPr>
              <a:t>.</a:t>
            </a:r>
          </a:p>
        </p:txBody>
      </p:sp>
    </p:spTree>
    <p:extLst>
      <p:ext uri="{BB962C8B-B14F-4D97-AF65-F5344CB8AC3E}">
        <p14:creationId xmlns:p14="http://schemas.microsoft.com/office/powerpoint/2010/main" val="6644382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52728"/>
          </a:xfrm>
        </p:spPr>
        <p:txBody>
          <a:bodyPr>
            <a:normAutofit/>
          </a:bodyPr>
          <a:lstStyle/>
          <a:p>
            <a:pPr algn="ctr"/>
            <a:r>
              <a:rPr lang="en-US" sz="4000"/>
              <a:t>CHRONOLOGY OF PROPHETS</a:t>
            </a:r>
          </a:p>
        </p:txBody>
      </p:sp>
      <p:sp>
        <p:nvSpPr>
          <p:cNvPr id="3" name="Content Placeholder 2"/>
          <p:cNvSpPr>
            <a:spLocks noGrp="1"/>
          </p:cNvSpPr>
          <p:nvPr>
            <p:ph idx="1"/>
          </p:nvPr>
        </p:nvSpPr>
        <p:spPr>
          <a:xfrm>
            <a:off x="457200" y="1447800"/>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a:t>                                     From God's Masterwork - Swindoll</a:t>
            </a:r>
          </a:p>
        </p:txBody>
      </p:sp>
      <p:cxnSp>
        <p:nvCxnSpPr>
          <p:cNvPr id="5" name="Straight Connector 4"/>
          <p:cNvCxnSpPr/>
          <p:nvPr/>
        </p:nvCxnSpPr>
        <p:spPr>
          <a:xfrm rot="5400000">
            <a:off x="-1455420" y="3512820"/>
            <a:ext cx="4434840" cy="3048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6509004" y="3549396"/>
            <a:ext cx="4431792" cy="2286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3" idx="0"/>
          </p:cNvCxnSpPr>
          <p:nvPr/>
        </p:nvCxnSpPr>
        <p:spPr>
          <a:xfrm rot="5400000" flipH="1" flipV="1">
            <a:off x="4594342" y="1882661"/>
            <a:ext cx="31519" cy="8001002"/>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1447800" y="3505200"/>
            <a:ext cx="1447800" cy="400110"/>
          </a:xfrm>
          <a:prstGeom prst="rect">
            <a:avLst/>
          </a:prstGeom>
          <a:noFill/>
        </p:spPr>
        <p:txBody>
          <a:bodyPr wrap="square" rtlCol="0">
            <a:spAutoFit/>
          </a:bodyPr>
          <a:lstStyle/>
          <a:p>
            <a:r>
              <a:rPr lang="en-US" sz="2000" b="1"/>
              <a:t> </a:t>
            </a:r>
          </a:p>
        </p:txBody>
      </p:sp>
      <p:sp>
        <p:nvSpPr>
          <p:cNvPr id="77" name="TextBox 76"/>
          <p:cNvSpPr txBox="1"/>
          <p:nvPr/>
        </p:nvSpPr>
        <p:spPr>
          <a:xfrm>
            <a:off x="6477000" y="3429000"/>
            <a:ext cx="1371600" cy="369332"/>
          </a:xfrm>
          <a:prstGeom prst="rect">
            <a:avLst/>
          </a:prstGeom>
          <a:noFill/>
        </p:spPr>
        <p:txBody>
          <a:bodyPr wrap="square" rtlCol="0">
            <a:spAutoFit/>
          </a:bodyPr>
          <a:lstStyle/>
          <a:p>
            <a:r>
              <a:rPr lang="en-US" b="1"/>
              <a:t> </a:t>
            </a:r>
          </a:p>
        </p:txBody>
      </p:sp>
      <p:sp>
        <p:nvSpPr>
          <p:cNvPr id="84" name="TextBox 83"/>
          <p:cNvSpPr txBox="1"/>
          <p:nvPr/>
        </p:nvSpPr>
        <p:spPr>
          <a:xfrm>
            <a:off x="2244930" y="4090704"/>
            <a:ext cx="1232401" cy="369332"/>
          </a:xfrm>
          <a:prstGeom prst="rect">
            <a:avLst/>
          </a:prstGeom>
          <a:noFill/>
        </p:spPr>
        <p:txBody>
          <a:bodyPr wrap="square" rtlCol="0">
            <a:spAutoFit/>
          </a:bodyPr>
          <a:lstStyle/>
          <a:p>
            <a:r>
              <a:rPr lang="en-US"/>
              <a:t>   </a:t>
            </a:r>
            <a:r>
              <a:rPr lang="en-US" i="1"/>
              <a:t>Isaiah</a:t>
            </a:r>
          </a:p>
        </p:txBody>
      </p:sp>
      <p:sp>
        <p:nvSpPr>
          <p:cNvPr id="56" name="TextBox 55"/>
          <p:cNvSpPr txBox="1"/>
          <p:nvPr/>
        </p:nvSpPr>
        <p:spPr>
          <a:xfrm>
            <a:off x="1447800" y="1447800"/>
            <a:ext cx="2286000" cy="646331"/>
          </a:xfrm>
          <a:prstGeom prst="rect">
            <a:avLst/>
          </a:prstGeom>
          <a:noFill/>
        </p:spPr>
        <p:txBody>
          <a:bodyPr wrap="square" rtlCol="0">
            <a:spAutoFit/>
          </a:bodyPr>
          <a:lstStyle/>
          <a:p>
            <a:r>
              <a:rPr lang="en-US"/>
              <a:t>    </a:t>
            </a:r>
            <a:r>
              <a:rPr lang="en-US" b="1"/>
              <a:t> </a:t>
            </a:r>
          </a:p>
          <a:p>
            <a:r>
              <a:rPr lang="en-US" b="1"/>
              <a:t>             </a:t>
            </a:r>
            <a:endParaRPr lang="en-US"/>
          </a:p>
        </p:txBody>
      </p:sp>
      <p:sp>
        <p:nvSpPr>
          <p:cNvPr id="83" name="TextBox 82"/>
          <p:cNvSpPr txBox="1"/>
          <p:nvPr/>
        </p:nvSpPr>
        <p:spPr>
          <a:xfrm rot="10800000" flipV="1">
            <a:off x="0" y="5898921"/>
            <a:ext cx="1219200" cy="307777"/>
          </a:xfrm>
          <a:prstGeom prst="rect">
            <a:avLst/>
          </a:prstGeom>
          <a:noFill/>
        </p:spPr>
        <p:txBody>
          <a:bodyPr wrap="square" rtlCol="0">
            <a:spAutoFit/>
          </a:bodyPr>
          <a:lstStyle/>
          <a:p>
            <a:r>
              <a:rPr lang="en-US" sz="1400" b="1" i="1"/>
              <a:t>  </a:t>
            </a:r>
          </a:p>
        </p:txBody>
      </p:sp>
      <p:sp>
        <p:nvSpPr>
          <p:cNvPr id="110" name="TextBox 109"/>
          <p:cNvSpPr txBox="1"/>
          <p:nvPr/>
        </p:nvSpPr>
        <p:spPr>
          <a:xfrm>
            <a:off x="1524000" y="3505200"/>
            <a:ext cx="1305165" cy="307777"/>
          </a:xfrm>
          <a:prstGeom prst="rect">
            <a:avLst/>
          </a:prstGeom>
          <a:noFill/>
        </p:spPr>
        <p:txBody>
          <a:bodyPr wrap="square" rtlCol="0">
            <a:spAutoFit/>
          </a:bodyPr>
          <a:lstStyle/>
          <a:p>
            <a:r>
              <a:rPr lang="en-US" sz="1400"/>
              <a:t>  </a:t>
            </a:r>
          </a:p>
        </p:txBody>
      </p:sp>
      <p:sp>
        <p:nvSpPr>
          <p:cNvPr id="71" name="TextBox 70"/>
          <p:cNvSpPr txBox="1"/>
          <p:nvPr/>
        </p:nvSpPr>
        <p:spPr>
          <a:xfrm>
            <a:off x="0" y="4648200"/>
            <a:ext cx="1676400" cy="338554"/>
          </a:xfrm>
          <a:prstGeom prst="rect">
            <a:avLst/>
          </a:prstGeom>
          <a:noFill/>
        </p:spPr>
        <p:txBody>
          <a:bodyPr wrap="square" rtlCol="0">
            <a:spAutoFit/>
          </a:bodyPr>
          <a:lstStyle/>
          <a:p>
            <a:r>
              <a:rPr lang="en-US" sz="1600" b="1" i="1"/>
              <a:t>    </a:t>
            </a:r>
            <a:endParaRPr lang="en-US" b="1" i="1"/>
          </a:p>
        </p:txBody>
      </p:sp>
      <p:sp>
        <p:nvSpPr>
          <p:cNvPr id="132" name="TextBox 131"/>
          <p:cNvSpPr txBox="1"/>
          <p:nvPr/>
        </p:nvSpPr>
        <p:spPr>
          <a:xfrm>
            <a:off x="2344326" y="4228115"/>
            <a:ext cx="1102545" cy="646331"/>
          </a:xfrm>
          <a:prstGeom prst="rect">
            <a:avLst/>
          </a:prstGeom>
          <a:noFill/>
        </p:spPr>
        <p:txBody>
          <a:bodyPr wrap="square" rtlCol="0">
            <a:spAutoFit/>
          </a:bodyPr>
          <a:lstStyle/>
          <a:p>
            <a:r>
              <a:rPr lang="en-US" dirty="0"/>
              <a:t>              Micah</a:t>
            </a:r>
          </a:p>
        </p:txBody>
      </p:sp>
      <p:sp>
        <p:nvSpPr>
          <p:cNvPr id="144" name="TextBox 143"/>
          <p:cNvSpPr txBox="1"/>
          <p:nvPr/>
        </p:nvSpPr>
        <p:spPr>
          <a:xfrm>
            <a:off x="5486400" y="3962400"/>
            <a:ext cx="2362200" cy="369332"/>
          </a:xfrm>
          <a:prstGeom prst="rect">
            <a:avLst/>
          </a:prstGeom>
          <a:noFill/>
        </p:spPr>
        <p:txBody>
          <a:bodyPr wrap="square" rtlCol="0">
            <a:spAutoFit/>
          </a:bodyPr>
          <a:lstStyle/>
          <a:p>
            <a:r>
              <a:rPr lang="en-US"/>
              <a:t>       </a:t>
            </a:r>
          </a:p>
        </p:txBody>
      </p:sp>
      <p:sp>
        <p:nvSpPr>
          <p:cNvPr id="145" name="TextBox 144"/>
          <p:cNvSpPr txBox="1"/>
          <p:nvPr/>
        </p:nvSpPr>
        <p:spPr>
          <a:xfrm>
            <a:off x="3276600" y="1524000"/>
            <a:ext cx="1676400" cy="369332"/>
          </a:xfrm>
          <a:prstGeom prst="rect">
            <a:avLst/>
          </a:prstGeom>
          <a:noFill/>
        </p:spPr>
        <p:txBody>
          <a:bodyPr wrap="square" rtlCol="0">
            <a:spAutoFit/>
          </a:bodyPr>
          <a:lstStyle/>
          <a:p>
            <a:r>
              <a:rPr lang="en-US" b="1"/>
              <a:t>                        </a:t>
            </a:r>
            <a:endParaRPr lang="en-US" b="1" i="1"/>
          </a:p>
        </p:txBody>
      </p:sp>
      <p:sp>
        <p:nvSpPr>
          <p:cNvPr id="146" name="TextBox 145"/>
          <p:cNvSpPr txBox="1"/>
          <p:nvPr/>
        </p:nvSpPr>
        <p:spPr>
          <a:xfrm>
            <a:off x="5562600" y="1524000"/>
            <a:ext cx="2286000" cy="369332"/>
          </a:xfrm>
          <a:prstGeom prst="rect">
            <a:avLst/>
          </a:prstGeom>
          <a:noFill/>
        </p:spPr>
        <p:txBody>
          <a:bodyPr wrap="square" rtlCol="0">
            <a:spAutoFit/>
          </a:bodyPr>
          <a:lstStyle/>
          <a:p>
            <a:r>
              <a:rPr lang="en-US" b="1" i="1"/>
              <a:t>         </a:t>
            </a:r>
          </a:p>
        </p:txBody>
      </p:sp>
      <p:sp>
        <p:nvSpPr>
          <p:cNvPr id="155" name="TextBox 154"/>
          <p:cNvSpPr txBox="1"/>
          <p:nvPr/>
        </p:nvSpPr>
        <p:spPr>
          <a:xfrm>
            <a:off x="6781800" y="2133600"/>
            <a:ext cx="1600200" cy="338554"/>
          </a:xfrm>
          <a:prstGeom prst="rect">
            <a:avLst/>
          </a:prstGeom>
          <a:noFill/>
        </p:spPr>
        <p:txBody>
          <a:bodyPr wrap="square" rtlCol="0">
            <a:spAutoFit/>
          </a:bodyPr>
          <a:lstStyle/>
          <a:p>
            <a:r>
              <a:rPr lang="en-US" sz="1600"/>
              <a:t> </a:t>
            </a:r>
          </a:p>
        </p:txBody>
      </p:sp>
      <p:sp>
        <p:nvSpPr>
          <p:cNvPr id="188" name="TextBox 187"/>
          <p:cNvSpPr txBox="1"/>
          <p:nvPr/>
        </p:nvSpPr>
        <p:spPr>
          <a:xfrm>
            <a:off x="5257800" y="4343400"/>
            <a:ext cx="2819400" cy="369332"/>
          </a:xfrm>
          <a:prstGeom prst="rect">
            <a:avLst/>
          </a:prstGeom>
          <a:noFill/>
        </p:spPr>
        <p:txBody>
          <a:bodyPr wrap="square" rtlCol="0">
            <a:spAutoFit/>
          </a:bodyPr>
          <a:lstStyle/>
          <a:p>
            <a:r>
              <a:rPr lang="en-US"/>
              <a:t> </a:t>
            </a:r>
          </a:p>
        </p:txBody>
      </p:sp>
      <p:cxnSp>
        <p:nvCxnSpPr>
          <p:cNvPr id="67" name="Straight Connector 66"/>
          <p:cNvCxnSpPr/>
          <p:nvPr/>
        </p:nvCxnSpPr>
        <p:spPr>
          <a:xfrm rot="5400000">
            <a:off x="-152400" y="3505200"/>
            <a:ext cx="4419600"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21" name="Parallelogram 120"/>
          <p:cNvSpPr/>
          <p:nvPr/>
        </p:nvSpPr>
        <p:spPr>
          <a:xfrm rot="175213">
            <a:off x="3527681" y="1404449"/>
            <a:ext cx="512287" cy="4439597"/>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a:solidFill>
                  <a:schemeClr val="tx1"/>
                </a:solidFill>
                <a:latin typeface="Abadi MT Condensed Extra Bold" charset="0"/>
                <a:ea typeface="Abadi MT Condensed Extra Bold" charset="0"/>
                <a:cs typeface="Abadi MT Condensed Extra Bold" charset="0"/>
              </a:rPr>
              <a:t>Assyrian Exile - Israel  722 BC  </a:t>
            </a:r>
          </a:p>
        </p:txBody>
      </p:sp>
      <p:sp>
        <p:nvSpPr>
          <p:cNvPr id="122" name="Parallelogram 121"/>
          <p:cNvSpPr/>
          <p:nvPr/>
        </p:nvSpPr>
        <p:spPr>
          <a:xfrm rot="153179">
            <a:off x="5187147" y="1403804"/>
            <a:ext cx="526083" cy="442291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b="1">
                <a:solidFill>
                  <a:schemeClr val="tx1"/>
                </a:solidFill>
                <a:latin typeface="Abadi MT Condensed Extra Bold" charset="0"/>
                <a:ea typeface="Abadi MT Condensed Extra Bold" charset="0"/>
                <a:cs typeface="Abadi MT Condensed Extra Bold" charset="0"/>
              </a:rPr>
              <a:t>Babylonian Exile- Judah 586 </a:t>
            </a:r>
          </a:p>
        </p:txBody>
      </p:sp>
      <p:cxnSp>
        <p:nvCxnSpPr>
          <p:cNvPr id="150" name="Straight Connector 149"/>
          <p:cNvCxnSpPr/>
          <p:nvPr/>
        </p:nvCxnSpPr>
        <p:spPr>
          <a:xfrm>
            <a:off x="762000" y="3505200"/>
            <a:ext cx="3200400" cy="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64" name="TextBox 163"/>
          <p:cNvSpPr txBox="1"/>
          <p:nvPr/>
        </p:nvSpPr>
        <p:spPr>
          <a:xfrm>
            <a:off x="0" y="2590800"/>
            <a:ext cx="921418" cy="369332"/>
          </a:xfrm>
          <a:prstGeom prst="rect">
            <a:avLst/>
          </a:prstGeom>
          <a:noFill/>
        </p:spPr>
        <p:txBody>
          <a:bodyPr wrap="square" rtlCol="0">
            <a:spAutoFit/>
          </a:bodyPr>
          <a:lstStyle/>
          <a:p>
            <a:r>
              <a:rPr lang="en-US"/>
              <a:t>Israel</a:t>
            </a:r>
          </a:p>
        </p:txBody>
      </p:sp>
      <p:sp>
        <p:nvSpPr>
          <p:cNvPr id="165" name="TextBox 164"/>
          <p:cNvSpPr txBox="1"/>
          <p:nvPr/>
        </p:nvSpPr>
        <p:spPr>
          <a:xfrm>
            <a:off x="0" y="4191000"/>
            <a:ext cx="980729" cy="369332"/>
          </a:xfrm>
          <a:prstGeom prst="rect">
            <a:avLst/>
          </a:prstGeom>
          <a:noFill/>
        </p:spPr>
        <p:txBody>
          <a:bodyPr wrap="square" rtlCol="0">
            <a:spAutoFit/>
          </a:bodyPr>
          <a:lstStyle/>
          <a:p>
            <a:r>
              <a:rPr lang="en-US"/>
              <a:t>Judah</a:t>
            </a:r>
          </a:p>
        </p:txBody>
      </p:sp>
      <p:sp>
        <p:nvSpPr>
          <p:cNvPr id="166" name="TextBox 165"/>
          <p:cNvSpPr txBox="1"/>
          <p:nvPr/>
        </p:nvSpPr>
        <p:spPr>
          <a:xfrm>
            <a:off x="914400" y="1447800"/>
            <a:ext cx="1371600" cy="646331"/>
          </a:xfrm>
          <a:prstGeom prst="rect">
            <a:avLst/>
          </a:prstGeom>
          <a:noFill/>
        </p:spPr>
        <p:txBody>
          <a:bodyPr wrap="square" rtlCol="0">
            <a:spAutoFit/>
          </a:bodyPr>
          <a:lstStyle/>
          <a:p>
            <a:r>
              <a:rPr lang="en-US" b="1">
                <a:latin typeface="Abadi MT Condensed Extra Bold" charset="0"/>
                <a:ea typeface="Abadi MT Condensed Extra Bold" charset="0"/>
                <a:cs typeface="Abadi MT Condensed Extra Bold" charset="0"/>
              </a:rPr>
              <a:t>9</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7" name="TextBox 166"/>
          <p:cNvSpPr txBox="1"/>
          <p:nvPr/>
        </p:nvSpPr>
        <p:spPr>
          <a:xfrm>
            <a:off x="2438400" y="1447800"/>
            <a:ext cx="1846413" cy="646331"/>
          </a:xfrm>
          <a:prstGeom prst="rect">
            <a:avLst/>
          </a:prstGeom>
          <a:noFill/>
        </p:spPr>
        <p:txBody>
          <a:bodyPr wrap="square" rtlCol="0">
            <a:spAutoFit/>
          </a:bodyPr>
          <a:lstStyle/>
          <a:p>
            <a:r>
              <a:rPr lang="en-US" b="1">
                <a:latin typeface="Abadi MT Condensed Extra Bold" charset="0"/>
                <a:ea typeface="Abadi MT Condensed Extra Bold" charset="0"/>
                <a:cs typeface="Abadi MT Condensed Extra Bold" charset="0"/>
              </a:rPr>
              <a:t>8</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8" name="TextBox 167"/>
          <p:cNvSpPr txBox="1"/>
          <p:nvPr/>
        </p:nvSpPr>
        <p:spPr>
          <a:xfrm>
            <a:off x="4114800" y="1447800"/>
            <a:ext cx="1600200" cy="923330"/>
          </a:xfrm>
          <a:prstGeom prst="rect">
            <a:avLst/>
          </a:prstGeom>
          <a:noFill/>
        </p:spPr>
        <p:txBody>
          <a:bodyPr wrap="square" rtlCol="0">
            <a:spAutoFit/>
          </a:bodyPr>
          <a:lstStyle/>
          <a:p>
            <a:r>
              <a:rPr lang="en-US" b="1"/>
              <a:t> </a:t>
            </a:r>
            <a:r>
              <a:rPr lang="en-US" b="1">
                <a:latin typeface="Abadi MT Condensed Extra Bold" charset="0"/>
                <a:ea typeface="Abadi MT Condensed Extra Bold" charset="0"/>
                <a:cs typeface="Abadi MT Condensed Extra Bold" charset="0"/>
              </a:rPr>
              <a:t>7</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and 6</a:t>
            </a:r>
            <a:r>
              <a:rPr lang="en-US" b="1" baseline="30000">
                <a:latin typeface="Abadi MT Condensed Extra Bold" charset="0"/>
                <a:ea typeface="Abadi MT Condensed Extra Bold" charset="0"/>
                <a:cs typeface="Abadi MT Condensed Extra Bold" charset="0"/>
              </a:rPr>
              <a:t>TH</a:t>
            </a:r>
            <a:r>
              <a:rPr lang="en-US" b="1">
                <a:latin typeface="Abadi MT Condensed Extra Bold" charset="0"/>
                <a:ea typeface="Abadi MT Condensed Extra Bold" charset="0"/>
                <a:cs typeface="Abadi MT Condensed Extra Bold" charset="0"/>
              </a:rPr>
              <a:t> </a:t>
            </a:r>
          </a:p>
          <a:p>
            <a:r>
              <a:rPr lang="en-US" b="1">
                <a:latin typeface="Abadi MT Condensed Extra Bold" charset="0"/>
                <a:ea typeface="Abadi MT Condensed Extra Bold" charset="0"/>
                <a:cs typeface="Abadi MT Condensed Extra Bold" charset="0"/>
              </a:rPr>
              <a:t>    Century</a:t>
            </a:r>
          </a:p>
          <a:p>
            <a:r>
              <a:rPr lang="en-US" b="1">
                <a:latin typeface="Abadi MT Condensed Extra Bold" charset="0"/>
                <a:ea typeface="Abadi MT Condensed Extra Bold" charset="0"/>
                <a:cs typeface="Abadi MT Condensed Extra Bold" charset="0"/>
              </a:rPr>
              <a:t>   Prophets</a:t>
            </a:r>
          </a:p>
        </p:txBody>
      </p:sp>
      <p:sp>
        <p:nvSpPr>
          <p:cNvPr id="169" name="TextBox 168"/>
          <p:cNvSpPr txBox="1"/>
          <p:nvPr/>
        </p:nvSpPr>
        <p:spPr>
          <a:xfrm>
            <a:off x="5791201" y="1447800"/>
            <a:ext cx="1600200" cy="646331"/>
          </a:xfrm>
          <a:prstGeom prst="rect">
            <a:avLst/>
          </a:prstGeom>
          <a:noFill/>
        </p:spPr>
        <p:txBody>
          <a:bodyPr wrap="square" rtlCol="0">
            <a:spAutoFit/>
          </a:bodyPr>
          <a:lstStyle/>
          <a:p>
            <a:r>
              <a:rPr lang="en-US" b="1"/>
              <a:t>      Exilic </a:t>
            </a:r>
          </a:p>
          <a:p>
            <a:r>
              <a:rPr lang="en-US" b="1"/>
              <a:t>   </a:t>
            </a:r>
            <a:r>
              <a:rPr lang="en-US" b="1">
                <a:latin typeface="Abadi MT Condensed Extra Bold" charset="0"/>
                <a:ea typeface="Abadi MT Condensed Extra Bold" charset="0"/>
                <a:cs typeface="Abadi MT Condensed Extra Bold" charset="0"/>
              </a:rPr>
              <a:t>Prophets</a:t>
            </a:r>
          </a:p>
        </p:txBody>
      </p:sp>
      <p:sp>
        <p:nvSpPr>
          <p:cNvPr id="170" name="TextBox 169"/>
          <p:cNvSpPr txBox="1"/>
          <p:nvPr/>
        </p:nvSpPr>
        <p:spPr>
          <a:xfrm>
            <a:off x="838200" y="4038600"/>
            <a:ext cx="1461001" cy="923330"/>
          </a:xfrm>
          <a:prstGeom prst="rect">
            <a:avLst/>
          </a:prstGeom>
          <a:noFill/>
        </p:spPr>
        <p:txBody>
          <a:bodyPr wrap="square" rtlCol="0">
            <a:spAutoFit/>
          </a:bodyPr>
          <a:lstStyle/>
          <a:p>
            <a:r>
              <a:rPr lang="en-US"/>
              <a:t>Obadiah</a:t>
            </a:r>
          </a:p>
          <a:p>
            <a:endParaRPr lang="en-US"/>
          </a:p>
          <a:p>
            <a:r>
              <a:rPr lang="en-US"/>
              <a:t>    Joel</a:t>
            </a:r>
          </a:p>
        </p:txBody>
      </p:sp>
      <p:cxnSp>
        <p:nvCxnSpPr>
          <p:cNvPr id="172" name="Straight Connector 171"/>
          <p:cNvCxnSpPr/>
          <p:nvPr/>
        </p:nvCxnSpPr>
        <p:spPr>
          <a:xfrm>
            <a:off x="980729" y="4343400"/>
            <a:ext cx="609600" cy="0"/>
          </a:xfrm>
          <a:prstGeom prst="line">
            <a:avLst/>
          </a:prstGeom>
        </p:spPr>
        <p:style>
          <a:lnRef idx="1">
            <a:schemeClr val="accent1"/>
          </a:lnRef>
          <a:fillRef idx="0">
            <a:schemeClr val="accent1"/>
          </a:fillRef>
          <a:effectRef idx="0">
            <a:schemeClr val="accent1"/>
          </a:effectRef>
          <a:fontRef idx="minor">
            <a:schemeClr val="tx1"/>
          </a:fontRef>
        </p:style>
      </p:cxnSp>
      <p:sp>
        <p:nvSpPr>
          <p:cNvPr id="180" name="TextBox 179"/>
          <p:cNvSpPr txBox="1"/>
          <p:nvPr/>
        </p:nvSpPr>
        <p:spPr>
          <a:xfrm>
            <a:off x="2362200" y="2331976"/>
            <a:ext cx="1143001" cy="953554"/>
          </a:xfrm>
          <a:prstGeom prst="rect">
            <a:avLst/>
          </a:prstGeom>
          <a:noFill/>
        </p:spPr>
        <p:txBody>
          <a:bodyPr wrap="square" rtlCol="0">
            <a:spAutoFit/>
          </a:bodyPr>
          <a:lstStyle/>
          <a:p>
            <a:r>
              <a:rPr lang="en-US"/>
              <a:t>Jonah</a:t>
            </a:r>
          </a:p>
          <a:p>
            <a:r>
              <a:rPr lang="en-US"/>
              <a:t>Amos</a:t>
            </a:r>
          </a:p>
          <a:p>
            <a:r>
              <a:rPr lang="en-US"/>
              <a:t>Hosea</a:t>
            </a:r>
          </a:p>
        </p:txBody>
      </p:sp>
      <p:cxnSp>
        <p:nvCxnSpPr>
          <p:cNvPr id="182" name="Straight Connector 181"/>
          <p:cNvCxnSpPr/>
          <p:nvPr/>
        </p:nvCxnSpPr>
        <p:spPr>
          <a:xfrm>
            <a:off x="2514600" y="26670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a:off x="2514600" y="2971800"/>
            <a:ext cx="533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a:off x="2489927" y="3261690"/>
            <a:ext cx="533400" cy="0"/>
          </a:xfrm>
          <a:prstGeom prst="line">
            <a:avLst/>
          </a:prstGeom>
        </p:spPr>
        <p:style>
          <a:lnRef idx="1">
            <a:schemeClr val="accent1"/>
          </a:lnRef>
          <a:fillRef idx="0">
            <a:schemeClr val="accent1"/>
          </a:fillRef>
          <a:effectRef idx="0">
            <a:schemeClr val="accent1"/>
          </a:effectRef>
          <a:fontRef idx="minor">
            <a:schemeClr val="tx1"/>
          </a:fontRef>
        </p:style>
      </p:cxnSp>
      <p:sp>
        <p:nvSpPr>
          <p:cNvPr id="192" name="TextBox 191"/>
          <p:cNvSpPr txBox="1"/>
          <p:nvPr/>
        </p:nvSpPr>
        <p:spPr>
          <a:xfrm>
            <a:off x="3962400" y="3886200"/>
            <a:ext cx="1967779" cy="1200329"/>
          </a:xfrm>
          <a:prstGeom prst="rect">
            <a:avLst/>
          </a:prstGeom>
          <a:noFill/>
        </p:spPr>
        <p:txBody>
          <a:bodyPr wrap="square" rtlCol="0">
            <a:spAutoFit/>
          </a:bodyPr>
          <a:lstStyle/>
          <a:p>
            <a:r>
              <a:rPr lang="en-US" dirty="0"/>
              <a:t>Nahum</a:t>
            </a:r>
          </a:p>
          <a:p>
            <a:r>
              <a:rPr lang="en-US" dirty="0"/>
              <a:t>Zephaniah</a:t>
            </a:r>
          </a:p>
          <a:p>
            <a:r>
              <a:rPr lang="en-US" b="1" dirty="0"/>
              <a:t>Habakkuk</a:t>
            </a:r>
          </a:p>
          <a:p>
            <a:r>
              <a:rPr lang="en-US" b="1" i="1" dirty="0"/>
              <a:t>Jeremiah</a:t>
            </a:r>
          </a:p>
        </p:txBody>
      </p:sp>
      <p:cxnSp>
        <p:nvCxnSpPr>
          <p:cNvPr id="195" name="Straight Connector 194"/>
          <p:cNvCxnSpPr/>
          <p:nvPr/>
        </p:nvCxnSpPr>
        <p:spPr>
          <a:xfrm>
            <a:off x="4114800" y="4191000"/>
            <a:ext cx="68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a:off x="4114800" y="4495800"/>
            <a:ext cx="838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a:off x="4038600" y="4724400"/>
            <a:ext cx="914400" cy="0"/>
          </a:xfrm>
          <a:prstGeom prst="line">
            <a:avLst/>
          </a:prstGeom>
        </p:spPr>
        <p:style>
          <a:lnRef idx="1">
            <a:schemeClr val="accent1"/>
          </a:lnRef>
          <a:fillRef idx="0">
            <a:schemeClr val="accent1"/>
          </a:fillRef>
          <a:effectRef idx="0">
            <a:schemeClr val="accent1"/>
          </a:effectRef>
          <a:fontRef idx="minor">
            <a:schemeClr val="tx1"/>
          </a:fontRef>
        </p:style>
      </p:cxnSp>
      <p:sp>
        <p:nvSpPr>
          <p:cNvPr id="209" name="TextBox 208"/>
          <p:cNvSpPr txBox="1"/>
          <p:nvPr/>
        </p:nvSpPr>
        <p:spPr>
          <a:xfrm>
            <a:off x="5791200" y="2514600"/>
            <a:ext cx="1219201" cy="646331"/>
          </a:xfrm>
          <a:prstGeom prst="rect">
            <a:avLst/>
          </a:prstGeom>
          <a:noFill/>
        </p:spPr>
        <p:txBody>
          <a:bodyPr wrap="square" rtlCol="0">
            <a:spAutoFit/>
          </a:bodyPr>
          <a:lstStyle/>
          <a:p>
            <a:r>
              <a:rPr lang="en-US"/>
              <a:t>    </a:t>
            </a:r>
            <a:r>
              <a:rPr lang="en-US" i="1"/>
              <a:t>Daniel</a:t>
            </a:r>
          </a:p>
          <a:p>
            <a:r>
              <a:rPr lang="en-US"/>
              <a:t>    </a:t>
            </a:r>
            <a:r>
              <a:rPr lang="en-US" i="1"/>
              <a:t>Ezekiel</a:t>
            </a:r>
          </a:p>
        </p:txBody>
      </p:sp>
      <p:cxnSp>
        <p:nvCxnSpPr>
          <p:cNvPr id="230" name="Straight Connector 229"/>
          <p:cNvCxnSpPr/>
          <p:nvPr/>
        </p:nvCxnSpPr>
        <p:spPr>
          <a:xfrm rot="5400000">
            <a:off x="4985004" y="3549396"/>
            <a:ext cx="4355592" cy="3048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35" name="TextBox 234"/>
          <p:cNvSpPr txBox="1"/>
          <p:nvPr/>
        </p:nvSpPr>
        <p:spPr>
          <a:xfrm>
            <a:off x="7391400" y="1447800"/>
            <a:ext cx="1368143" cy="646331"/>
          </a:xfrm>
          <a:prstGeom prst="rect">
            <a:avLst/>
          </a:prstGeom>
          <a:noFill/>
        </p:spPr>
        <p:txBody>
          <a:bodyPr wrap="square" rtlCol="0">
            <a:spAutoFit/>
          </a:bodyPr>
          <a:lstStyle/>
          <a:p>
            <a:r>
              <a:rPr lang="en-US" b="1"/>
              <a:t>Postexilic</a:t>
            </a:r>
          </a:p>
          <a:p>
            <a:r>
              <a:rPr lang="en-US" b="1">
                <a:latin typeface="Abadi MT Condensed Extra Bold" charset="0"/>
                <a:ea typeface="Abadi MT Condensed Extra Bold" charset="0"/>
                <a:cs typeface="Abadi MT Condensed Extra Bold" charset="0"/>
              </a:rPr>
              <a:t>Prophets</a:t>
            </a:r>
          </a:p>
        </p:txBody>
      </p:sp>
      <p:sp>
        <p:nvSpPr>
          <p:cNvPr id="236" name="TextBox 235"/>
          <p:cNvSpPr txBox="1"/>
          <p:nvPr/>
        </p:nvSpPr>
        <p:spPr>
          <a:xfrm>
            <a:off x="7391400" y="2438400"/>
            <a:ext cx="1292456" cy="923330"/>
          </a:xfrm>
          <a:prstGeom prst="rect">
            <a:avLst/>
          </a:prstGeom>
          <a:noFill/>
        </p:spPr>
        <p:txBody>
          <a:bodyPr wrap="square" rtlCol="0">
            <a:spAutoFit/>
          </a:bodyPr>
          <a:lstStyle/>
          <a:p>
            <a:r>
              <a:rPr lang="en-US"/>
              <a:t>  Haggai</a:t>
            </a:r>
          </a:p>
          <a:p>
            <a:r>
              <a:rPr lang="en-US"/>
              <a:t>Zechariah</a:t>
            </a:r>
          </a:p>
          <a:p>
            <a:r>
              <a:rPr lang="en-US"/>
              <a:t>  Malachi</a:t>
            </a:r>
          </a:p>
        </p:txBody>
      </p:sp>
      <p:cxnSp>
        <p:nvCxnSpPr>
          <p:cNvPr id="238" name="Straight Connector 237"/>
          <p:cNvCxnSpPr/>
          <p:nvPr/>
        </p:nvCxnSpPr>
        <p:spPr>
          <a:xfrm>
            <a:off x="7620000" y="274320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7467600" y="3048000"/>
            <a:ext cx="990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620000" y="3361730"/>
            <a:ext cx="6096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V="1">
            <a:off x="1120770" y="4902590"/>
            <a:ext cx="375725" cy="1368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71D4A13B-E037-D640-9F4E-F3700B1F4EC5}"/>
              </a:ext>
            </a:extLst>
          </p:cNvPr>
          <p:cNvCxnSpPr>
            <a:cxnSpLocks/>
          </p:cNvCxnSpPr>
          <p:nvPr/>
        </p:nvCxnSpPr>
        <p:spPr>
          <a:xfrm>
            <a:off x="4419600" y="3798332"/>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3C1BD02-8F9F-6944-AD29-76B2C466EBBF}"/>
              </a:ext>
            </a:extLst>
          </p:cNvPr>
          <p:cNvSpPr txBox="1"/>
          <p:nvPr/>
        </p:nvSpPr>
        <p:spPr>
          <a:xfrm>
            <a:off x="1714500" y="1519996"/>
            <a:ext cx="2971800" cy="523220"/>
          </a:xfrm>
          <a:prstGeom prst="rect">
            <a:avLst/>
          </a:prstGeom>
          <a:solidFill>
            <a:schemeClr val="bg2"/>
          </a:solidFill>
          <a:ln w="38100">
            <a:solidFill>
              <a:schemeClr val="tx1"/>
            </a:solidFill>
          </a:ln>
        </p:spPr>
        <p:txBody>
          <a:bodyPr wrap="square" rtlCol="0">
            <a:spAutoFit/>
          </a:bodyPr>
          <a:lstStyle/>
          <a:p>
            <a:pPr algn="ctr"/>
            <a:r>
              <a:rPr lang="en-US" sz="2800" b="1"/>
              <a:t>Nineveh</a:t>
            </a:r>
          </a:p>
        </p:txBody>
      </p:sp>
      <p:cxnSp>
        <p:nvCxnSpPr>
          <p:cNvPr id="6" name="Straight Arrow Connector 5">
            <a:extLst>
              <a:ext uri="{FF2B5EF4-FFF2-40B4-BE49-F238E27FC236}">
                <a16:creationId xmlns:a16="http://schemas.microsoft.com/office/drawing/2014/main" id="{D10F6D36-B359-F84E-8A6A-9F8A440747E7}"/>
              </a:ext>
            </a:extLst>
          </p:cNvPr>
          <p:cNvCxnSpPr>
            <a:cxnSpLocks/>
          </p:cNvCxnSpPr>
          <p:nvPr/>
        </p:nvCxnSpPr>
        <p:spPr>
          <a:xfrm>
            <a:off x="3060569" y="2295204"/>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Left Brace 8">
            <a:extLst>
              <a:ext uri="{FF2B5EF4-FFF2-40B4-BE49-F238E27FC236}">
                <a16:creationId xmlns:a16="http://schemas.microsoft.com/office/drawing/2014/main" id="{8A0712F6-2AAE-5E4A-9574-F171C86A40E9}"/>
              </a:ext>
            </a:extLst>
          </p:cNvPr>
          <p:cNvSpPr/>
          <p:nvPr/>
        </p:nvSpPr>
        <p:spPr>
          <a:xfrm rot="10800000">
            <a:off x="1918894" y="2420764"/>
            <a:ext cx="864448" cy="650319"/>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75306A3F-57F8-E24A-9BAD-37A423FB76F0}"/>
              </a:ext>
            </a:extLst>
          </p:cNvPr>
          <p:cNvCxnSpPr>
            <a:cxnSpLocks/>
          </p:cNvCxnSpPr>
          <p:nvPr/>
        </p:nvCxnSpPr>
        <p:spPr>
          <a:xfrm>
            <a:off x="4454721"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F7EA965C-B60B-DB41-BD66-4FB5D1649D38}"/>
              </a:ext>
            </a:extLst>
          </p:cNvPr>
          <p:cNvCxnSpPr>
            <a:cxnSpLocks/>
          </p:cNvCxnSpPr>
          <p:nvPr/>
        </p:nvCxnSpPr>
        <p:spPr>
          <a:xfrm flipV="1">
            <a:off x="6712901" y="4424864"/>
            <a:ext cx="0" cy="118865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3" name="Left Brace 12">
            <a:extLst>
              <a:ext uri="{FF2B5EF4-FFF2-40B4-BE49-F238E27FC236}">
                <a16:creationId xmlns:a16="http://schemas.microsoft.com/office/drawing/2014/main" id="{A617C34D-9A90-1148-87A2-CB8EC7FD9F21}"/>
              </a:ext>
            </a:extLst>
          </p:cNvPr>
          <p:cNvSpPr/>
          <p:nvPr/>
        </p:nvSpPr>
        <p:spPr>
          <a:xfrm>
            <a:off x="3083639" y="2367563"/>
            <a:ext cx="561887" cy="674905"/>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a:extLst>
              <a:ext uri="{FF2B5EF4-FFF2-40B4-BE49-F238E27FC236}">
                <a16:creationId xmlns:a16="http://schemas.microsoft.com/office/drawing/2014/main" id="{79403D1F-5B0E-084E-951B-33804E8457B4}"/>
              </a:ext>
            </a:extLst>
          </p:cNvPr>
          <p:cNvSpPr txBox="1"/>
          <p:nvPr/>
        </p:nvSpPr>
        <p:spPr>
          <a:xfrm>
            <a:off x="1022239" y="3180308"/>
            <a:ext cx="2893118" cy="523220"/>
          </a:xfrm>
          <a:prstGeom prst="rect">
            <a:avLst/>
          </a:prstGeom>
          <a:solidFill>
            <a:schemeClr val="bg2"/>
          </a:solidFill>
          <a:ln w="38100">
            <a:solidFill>
              <a:schemeClr val="tx1"/>
            </a:solidFill>
          </a:ln>
        </p:spPr>
        <p:txBody>
          <a:bodyPr wrap="square" rtlCol="0">
            <a:spAutoFit/>
          </a:bodyPr>
          <a:lstStyle/>
          <a:p>
            <a:pPr algn="ctr"/>
            <a:r>
              <a:rPr lang="en-US" sz="2800" b="1"/>
              <a:t>Israel</a:t>
            </a:r>
          </a:p>
        </p:txBody>
      </p:sp>
      <p:sp>
        <p:nvSpPr>
          <p:cNvPr id="15" name="TextBox 14">
            <a:extLst>
              <a:ext uri="{FF2B5EF4-FFF2-40B4-BE49-F238E27FC236}">
                <a16:creationId xmlns:a16="http://schemas.microsoft.com/office/drawing/2014/main" id="{8E5D5A2B-EA1C-1147-AD04-051D7BEF4D9A}"/>
              </a:ext>
            </a:extLst>
          </p:cNvPr>
          <p:cNvSpPr txBox="1"/>
          <p:nvPr/>
        </p:nvSpPr>
        <p:spPr>
          <a:xfrm>
            <a:off x="1022239" y="3955516"/>
            <a:ext cx="7885307" cy="523220"/>
          </a:xfrm>
          <a:prstGeom prst="rect">
            <a:avLst/>
          </a:prstGeom>
          <a:solidFill>
            <a:schemeClr val="bg2"/>
          </a:solidFill>
          <a:ln w="38100">
            <a:solidFill>
              <a:schemeClr val="tx1"/>
            </a:solidFill>
          </a:ln>
        </p:spPr>
        <p:txBody>
          <a:bodyPr wrap="square" rtlCol="0">
            <a:spAutoFit/>
          </a:bodyPr>
          <a:lstStyle/>
          <a:p>
            <a:r>
              <a:rPr lang="en-US" sz="2800" b="1"/>
              <a:t>     Judah	                                     Exile       Return</a:t>
            </a:r>
          </a:p>
        </p:txBody>
      </p:sp>
      <p:cxnSp>
        <p:nvCxnSpPr>
          <p:cNvPr id="17" name="Straight Connector 16">
            <a:extLst>
              <a:ext uri="{FF2B5EF4-FFF2-40B4-BE49-F238E27FC236}">
                <a16:creationId xmlns:a16="http://schemas.microsoft.com/office/drawing/2014/main" id="{A0EC93BE-790A-4846-858D-22EE7D7FAEA1}"/>
              </a:ext>
            </a:extLst>
          </p:cNvPr>
          <p:cNvCxnSpPr>
            <a:cxnSpLocks/>
          </p:cNvCxnSpPr>
          <p:nvPr/>
        </p:nvCxnSpPr>
        <p:spPr>
          <a:xfrm>
            <a:off x="3200400" y="4424690"/>
            <a:ext cx="0" cy="360639"/>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C8C0BF6B-AED7-8E4C-B157-56434A9600F2}"/>
              </a:ext>
            </a:extLst>
          </p:cNvPr>
          <p:cNvCxnSpPr>
            <a:cxnSpLocks/>
          </p:cNvCxnSpPr>
          <p:nvPr/>
        </p:nvCxnSpPr>
        <p:spPr>
          <a:xfrm flipV="1">
            <a:off x="8021456" y="4377344"/>
            <a:ext cx="0" cy="123617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Left Brace 24">
            <a:extLst>
              <a:ext uri="{FF2B5EF4-FFF2-40B4-BE49-F238E27FC236}">
                <a16:creationId xmlns:a16="http://schemas.microsoft.com/office/drawing/2014/main" id="{79828966-6BB9-6741-A8DD-D681E02BE80F}"/>
              </a:ext>
            </a:extLst>
          </p:cNvPr>
          <p:cNvSpPr/>
          <p:nvPr/>
        </p:nvSpPr>
        <p:spPr>
          <a:xfrm rot="10800000">
            <a:off x="1022239" y="6202694"/>
            <a:ext cx="281280" cy="523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TextBox 26">
            <a:extLst>
              <a:ext uri="{FF2B5EF4-FFF2-40B4-BE49-F238E27FC236}">
                <a16:creationId xmlns:a16="http://schemas.microsoft.com/office/drawing/2014/main" id="{9921C70F-42BB-C245-8CD2-131FAD553D5A}"/>
              </a:ext>
            </a:extLst>
          </p:cNvPr>
          <p:cNvSpPr txBox="1"/>
          <p:nvPr/>
        </p:nvSpPr>
        <p:spPr>
          <a:xfrm>
            <a:off x="8211431" y="4702128"/>
            <a:ext cx="958913" cy="646331"/>
          </a:xfrm>
          <a:prstGeom prst="rect">
            <a:avLst/>
          </a:prstGeom>
          <a:noFill/>
          <a:ln>
            <a:solidFill>
              <a:schemeClr val="tx1"/>
            </a:solidFill>
          </a:ln>
        </p:spPr>
        <p:txBody>
          <a:bodyPr wrap="square" rtlCol="0">
            <a:spAutoFit/>
          </a:bodyPr>
          <a:lstStyle/>
          <a:p>
            <a:pPr algn="ctr"/>
            <a:r>
              <a:rPr lang="en-US" b="1"/>
              <a:t>Malachi</a:t>
            </a:r>
          </a:p>
          <a:p>
            <a:pPr algn="ctr"/>
            <a:r>
              <a:rPr lang="en-US" b="1"/>
              <a:t>445 BC</a:t>
            </a:r>
          </a:p>
        </p:txBody>
      </p:sp>
      <p:cxnSp>
        <p:nvCxnSpPr>
          <p:cNvPr id="29" name="Straight Arrow Connector 28">
            <a:extLst>
              <a:ext uri="{FF2B5EF4-FFF2-40B4-BE49-F238E27FC236}">
                <a16:creationId xmlns:a16="http://schemas.microsoft.com/office/drawing/2014/main" id="{574A21A3-090D-3540-82DF-F4DB5DA14CDF}"/>
              </a:ext>
            </a:extLst>
          </p:cNvPr>
          <p:cNvCxnSpPr>
            <a:cxnSpLocks/>
          </p:cNvCxnSpPr>
          <p:nvPr/>
        </p:nvCxnSpPr>
        <p:spPr>
          <a:xfrm flipH="1">
            <a:off x="2808405" y="2295204"/>
            <a:ext cx="8412" cy="9002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3" name="Left Brace 32">
            <a:extLst>
              <a:ext uri="{FF2B5EF4-FFF2-40B4-BE49-F238E27FC236}">
                <a16:creationId xmlns:a16="http://schemas.microsoft.com/office/drawing/2014/main" id="{683A581F-3920-9342-8D43-A0C4A5663119}"/>
              </a:ext>
            </a:extLst>
          </p:cNvPr>
          <p:cNvSpPr/>
          <p:nvPr/>
        </p:nvSpPr>
        <p:spPr>
          <a:xfrm>
            <a:off x="6712901" y="4550027"/>
            <a:ext cx="466444" cy="98032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a:extLst>
              <a:ext uri="{FF2B5EF4-FFF2-40B4-BE49-F238E27FC236}">
                <a16:creationId xmlns:a16="http://schemas.microsoft.com/office/drawing/2014/main" id="{0A108C64-5E84-9A49-8030-58F96E7D2EAD}"/>
              </a:ext>
            </a:extLst>
          </p:cNvPr>
          <p:cNvSpPr txBox="1"/>
          <p:nvPr/>
        </p:nvSpPr>
        <p:spPr>
          <a:xfrm>
            <a:off x="6924017" y="4633653"/>
            <a:ext cx="1178529" cy="877163"/>
          </a:xfrm>
          <a:prstGeom prst="rect">
            <a:avLst/>
          </a:prstGeom>
          <a:noFill/>
          <a:ln>
            <a:solidFill>
              <a:schemeClr val="tx1"/>
            </a:solidFill>
          </a:ln>
        </p:spPr>
        <p:txBody>
          <a:bodyPr wrap="square" rtlCol="0">
            <a:spAutoFit/>
          </a:bodyPr>
          <a:lstStyle/>
          <a:p>
            <a:pPr algn="ctr"/>
            <a:r>
              <a:rPr lang="en-US" sz="1700" b="1"/>
              <a:t>Haggai</a:t>
            </a:r>
          </a:p>
          <a:p>
            <a:pPr algn="ctr"/>
            <a:r>
              <a:rPr lang="en-US" sz="1700" b="1"/>
              <a:t>Zechariah</a:t>
            </a:r>
          </a:p>
          <a:p>
            <a:pPr algn="ctr"/>
            <a:r>
              <a:rPr lang="en-US" sz="1700" b="1"/>
              <a:t>520 BC</a:t>
            </a:r>
          </a:p>
        </p:txBody>
      </p:sp>
      <p:cxnSp>
        <p:nvCxnSpPr>
          <p:cNvPr id="42" name="Straight Connector 41">
            <a:extLst>
              <a:ext uri="{FF2B5EF4-FFF2-40B4-BE49-F238E27FC236}">
                <a16:creationId xmlns:a16="http://schemas.microsoft.com/office/drawing/2014/main" id="{CE6B689E-22AC-1A48-82FC-CD50C28F4449}"/>
              </a:ext>
            </a:extLst>
          </p:cNvPr>
          <p:cNvCxnSpPr>
            <a:cxnSpLocks/>
          </p:cNvCxnSpPr>
          <p:nvPr/>
        </p:nvCxnSpPr>
        <p:spPr>
          <a:xfrm>
            <a:off x="6629400" y="3955516"/>
            <a:ext cx="0" cy="45605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825DF53-E3C9-CE4C-A998-7FABFF6E0CE1}"/>
              </a:ext>
            </a:extLst>
          </p:cNvPr>
          <p:cNvCxnSpPr>
            <a:cxnSpLocks/>
          </p:cNvCxnSpPr>
          <p:nvPr/>
        </p:nvCxnSpPr>
        <p:spPr>
          <a:xfrm>
            <a:off x="5489630" y="3955516"/>
            <a:ext cx="0" cy="469174"/>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EE632783-BA3E-F84B-95BE-E7F8238A83B6}"/>
              </a:ext>
            </a:extLst>
          </p:cNvPr>
          <p:cNvSpPr txBox="1"/>
          <p:nvPr/>
        </p:nvSpPr>
        <p:spPr>
          <a:xfrm>
            <a:off x="5551558" y="3631169"/>
            <a:ext cx="878767" cy="369332"/>
          </a:xfrm>
          <a:prstGeom prst="rect">
            <a:avLst/>
          </a:prstGeom>
          <a:noFill/>
        </p:spPr>
        <p:txBody>
          <a:bodyPr wrap="none" rtlCol="0">
            <a:spAutoFit/>
          </a:bodyPr>
          <a:lstStyle/>
          <a:p>
            <a:r>
              <a:rPr lang="en-US" b="1"/>
              <a:t>586 BC</a:t>
            </a:r>
          </a:p>
        </p:txBody>
      </p:sp>
      <p:sp>
        <p:nvSpPr>
          <p:cNvPr id="48" name="TextBox 47">
            <a:extLst>
              <a:ext uri="{FF2B5EF4-FFF2-40B4-BE49-F238E27FC236}">
                <a16:creationId xmlns:a16="http://schemas.microsoft.com/office/drawing/2014/main" id="{7A7AB6E2-454E-174C-B576-D7A3C7DCF4B8}"/>
              </a:ext>
            </a:extLst>
          </p:cNvPr>
          <p:cNvSpPr txBox="1"/>
          <p:nvPr/>
        </p:nvSpPr>
        <p:spPr>
          <a:xfrm>
            <a:off x="7179345" y="3601503"/>
            <a:ext cx="862737" cy="369332"/>
          </a:xfrm>
          <a:prstGeom prst="rect">
            <a:avLst/>
          </a:prstGeom>
          <a:noFill/>
        </p:spPr>
        <p:txBody>
          <a:bodyPr wrap="none" rtlCol="0">
            <a:spAutoFit/>
          </a:bodyPr>
          <a:lstStyle/>
          <a:p>
            <a:r>
              <a:rPr lang="en-US" b="1"/>
              <a:t>536 BC</a:t>
            </a:r>
          </a:p>
        </p:txBody>
      </p:sp>
      <p:sp>
        <p:nvSpPr>
          <p:cNvPr id="52" name="TextBox 51">
            <a:extLst>
              <a:ext uri="{FF2B5EF4-FFF2-40B4-BE49-F238E27FC236}">
                <a16:creationId xmlns:a16="http://schemas.microsoft.com/office/drawing/2014/main" id="{4773B176-53E3-CA45-A654-A07AC166EA0E}"/>
              </a:ext>
            </a:extLst>
          </p:cNvPr>
          <p:cNvSpPr txBox="1"/>
          <p:nvPr/>
        </p:nvSpPr>
        <p:spPr>
          <a:xfrm>
            <a:off x="4657949" y="803300"/>
            <a:ext cx="923651" cy="646331"/>
          </a:xfrm>
          <a:prstGeom prst="rect">
            <a:avLst/>
          </a:prstGeom>
          <a:noFill/>
        </p:spPr>
        <p:txBody>
          <a:bodyPr wrap="none" rtlCol="0">
            <a:spAutoFit/>
          </a:bodyPr>
          <a:lstStyle/>
          <a:p>
            <a:pPr algn="ctr"/>
            <a:r>
              <a:rPr lang="en-US" b="1" dirty="0"/>
              <a:t>Nahum</a:t>
            </a:r>
          </a:p>
          <a:p>
            <a:pPr algn="ctr"/>
            <a:r>
              <a:rPr lang="en-US" b="1" dirty="0"/>
              <a:t>630 BC</a:t>
            </a:r>
          </a:p>
        </p:txBody>
      </p:sp>
      <p:cxnSp>
        <p:nvCxnSpPr>
          <p:cNvPr id="53" name="Straight Arrow Connector 52">
            <a:extLst>
              <a:ext uri="{FF2B5EF4-FFF2-40B4-BE49-F238E27FC236}">
                <a16:creationId xmlns:a16="http://schemas.microsoft.com/office/drawing/2014/main" id="{8D45584A-E3D7-E640-B227-A3E1BF91B3C8}"/>
              </a:ext>
            </a:extLst>
          </p:cNvPr>
          <p:cNvCxnSpPr>
            <a:cxnSpLocks/>
          </p:cNvCxnSpPr>
          <p:nvPr/>
        </p:nvCxnSpPr>
        <p:spPr>
          <a:xfrm flipH="1" flipV="1">
            <a:off x="4481500" y="4452982"/>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5" name="Left Brace 54">
            <a:extLst>
              <a:ext uri="{FF2B5EF4-FFF2-40B4-BE49-F238E27FC236}">
                <a16:creationId xmlns:a16="http://schemas.microsoft.com/office/drawing/2014/main" id="{E4326D61-4AEA-AB44-ADC3-AB9DAE7FBD12}"/>
              </a:ext>
            </a:extLst>
          </p:cNvPr>
          <p:cNvSpPr/>
          <p:nvPr/>
        </p:nvSpPr>
        <p:spPr>
          <a:xfrm rot="10800000">
            <a:off x="3961388" y="4616576"/>
            <a:ext cx="533394" cy="864218"/>
          </a:xfrm>
          <a:prstGeom prst="leftBrace">
            <a:avLst>
              <a:gd name="adj1" fmla="val 8333"/>
              <a:gd name="adj2" fmla="val 48466"/>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 name="TextBox 56">
            <a:extLst>
              <a:ext uri="{FF2B5EF4-FFF2-40B4-BE49-F238E27FC236}">
                <a16:creationId xmlns:a16="http://schemas.microsoft.com/office/drawing/2014/main" id="{AEA4102E-8384-884C-A328-E47216806115}"/>
              </a:ext>
            </a:extLst>
          </p:cNvPr>
          <p:cNvSpPr txBox="1"/>
          <p:nvPr/>
        </p:nvSpPr>
        <p:spPr>
          <a:xfrm>
            <a:off x="3060569" y="4680562"/>
            <a:ext cx="1252266" cy="646331"/>
          </a:xfrm>
          <a:prstGeom prst="rect">
            <a:avLst/>
          </a:prstGeom>
          <a:noFill/>
        </p:spPr>
        <p:txBody>
          <a:bodyPr wrap="square" rtlCol="0">
            <a:spAutoFit/>
          </a:bodyPr>
          <a:lstStyle/>
          <a:p>
            <a:r>
              <a:rPr lang="en-US" b="1"/>
              <a:t>Zephaniah</a:t>
            </a:r>
          </a:p>
          <a:p>
            <a:pPr algn="ctr"/>
            <a:r>
              <a:rPr lang="en-US" b="1"/>
              <a:t>630 BC</a:t>
            </a:r>
          </a:p>
        </p:txBody>
      </p:sp>
      <p:sp>
        <p:nvSpPr>
          <p:cNvPr id="58" name="Left Brace 57">
            <a:extLst>
              <a:ext uri="{FF2B5EF4-FFF2-40B4-BE49-F238E27FC236}">
                <a16:creationId xmlns:a16="http://schemas.microsoft.com/office/drawing/2014/main" id="{0D942037-DD2F-7949-927C-82DA357EBE16}"/>
              </a:ext>
            </a:extLst>
          </p:cNvPr>
          <p:cNvSpPr/>
          <p:nvPr/>
        </p:nvSpPr>
        <p:spPr>
          <a:xfrm>
            <a:off x="4842531" y="4648823"/>
            <a:ext cx="616980" cy="86421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 name="TextBox 58">
            <a:extLst>
              <a:ext uri="{FF2B5EF4-FFF2-40B4-BE49-F238E27FC236}">
                <a16:creationId xmlns:a16="http://schemas.microsoft.com/office/drawing/2014/main" id="{7C499EC4-5BC3-784A-B483-B322A0C562E6}"/>
              </a:ext>
            </a:extLst>
          </p:cNvPr>
          <p:cNvSpPr txBox="1"/>
          <p:nvPr/>
        </p:nvSpPr>
        <p:spPr>
          <a:xfrm>
            <a:off x="5090201" y="4730724"/>
            <a:ext cx="1386832" cy="646331"/>
          </a:xfrm>
          <a:prstGeom prst="rect">
            <a:avLst/>
          </a:prstGeom>
          <a:solidFill>
            <a:srgbClr val="FFFF00"/>
          </a:solidFill>
        </p:spPr>
        <p:txBody>
          <a:bodyPr wrap="square" rtlCol="0">
            <a:spAutoFit/>
          </a:bodyPr>
          <a:lstStyle/>
          <a:p>
            <a:pPr algn="ctr"/>
            <a:r>
              <a:rPr lang="en-US" b="1" dirty="0"/>
              <a:t>Habakkuk</a:t>
            </a:r>
          </a:p>
          <a:p>
            <a:pPr algn="ctr"/>
            <a:r>
              <a:rPr lang="en-US" b="1" dirty="0"/>
              <a:t>612 BC</a:t>
            </a:r>
          </a:p>
        </p:txBody>
      </p:sp>
      <p:sp>
        <p:nvSpPr>
          <p:cNvPr id="60" name="TextBox 59">
            <a:extLst>
              <a:ext uri="{FF2B5EF4-FFF2-40B4-BE49-F238E27FC236}">
                <a16:creationId xmlns:a16="http://schemas.microsoft.com/office/drawing/2014/main" id="{CF2BDA18-7A3D-2242-A132-3108951DD28C}"/>
              </a:ext>
            </a:extLst>
          </p:cNvPr>
          <p:cNvSpPr txBox="1"/>
          <p:nvPr/>
        </p:nvSpPr>
        <p:spPr>
          <a:xfrm>
            <a:off x="1893657" y="4736931"/>
            <a:ext cx="848309" cy="646331"/>
          </a:xfrm>
          <a:prstGeom prst="rect">
            <a:avLst/>
          </a:prstGeom>
          <a:solidFill>
            <a:schemeClr val="bg1"/>
          </a:solidFill>
          <a:ln>
            <a:solidFill>
              <a:srgbClr val="FFFF00"/>
            </a:solidFill>
          </a:ln>
        </p:spPr>
        <p:txBody>
          <a:bodyPr wrap="none" rtlCol="0">
            <a:spAutoFit/>
          </a:bodyPr>
          <a:lstStyle/>
          <a:p>
            <a:r>
              <a:rPr lang="en-US" b="1" dirty="0"/>
              <a:t>Micah</a:t>
            </a:r>
          </a:p>
          <a:p>
            <a:r>
              <a:rPr lang="en-US" b="1" dirty="0"/>
              <a:t>735 BC</a:t>
            </a:r>
          </a:p>
        </p:txBody>
      </p:sp>
      <p:sp>
        <p:nvSpPr>
          <p:cNvPr id="61" name="Left Brace 60">
            <a:extLst>
              <a:ext uri="{FF2B5EF4-FFF2-40B4-BE49-F238E27FC236}">
                <a16:creationId xmlns:a16="http://schemas.microsoft.com/office/drawing/2014/main" id="{62F2AE3E-C0FB-8F41-A05C-16B21E366DF5}"/>
              </a:ext>
            </a:extLst>
          </p:cNvPr>
          <p:cNvSpPr/>
          <p:nvPr/>
        </p:nvSpPr>
        <p:spPr>
          <a:xfrm rot="10800000">
            <a:off x="2524610" y="4670267"/>
            <a:ext cx="559030" cy="821331"/>
          </a:xfrm>
          <a:prstGeom prst="leftBrace">
            <a:avLst>
              <a:gd name="adj1" fmla="val 15445"/>
              <a:gd name="adj2" fmla="val 50000"/>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62" name="Straight Arrow Connector 61">
            <a:extLst>
              <a:ext uri="{FF2B5EF4-FFF2-40B4-BE49-F238E27FC236}">
                <a16:creationId xmlns:a16="http://schemas.microsoft.com/office/drawing/2014/main" id="{24BA43F0-B6FE-D945-9A6C-0741B8A5DA60}"/>
              </a:ext>
            </a:extLst>
          </p:cNvPr>
          <p:cNvCxnSpPr>
            <a:cxnSpLocks/>
          </p:cNvCxnSpPr>
          <p:nvPr/>
        </p:nvCxnSpPr>
        <p:spPr>
          <a:xfrm flipH="1" flipV="1">
            <a:off x="3115355" y="4426825"/>
            <a:ext cx="7842" cy="1053969"/>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D531CAC5-B60B-8E46-8599-6A3AC9D3D17A}"/>
              </a:ext>
            </a:extLst>
          </p:cNvPr>
          <p:cNvCxnSpPr>
            <a:cxnSpLocks/>
          </p:cNvCxnSpPr>
          <p:nvPr/>
        </p:nvCxnSpPr>
        <p:spPr>
          <a:xfrm flipV="1">
            <a:off x="1633459" y="4452982"/>
            <a:ext cx="0" cy="107642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Straight Arrow Connector 66">
            <a:extLst>
              <a:ext uri="{FF2B5EF4-FFF2-40B4-BE49-F238E27FC236}">
                <a16:creationId xmlns:a16="http://schemas.microsoft.com/office/drawing/2014/main" id="{81C41145-FE67-9747-8510-2BCEA4F748F6}"/>
              </a:ext>
            </a:extLst>
          </p:cNvPr>
          <p:cNvCxnSpPr>
            <a:cxnSpLocks/>
          </p:cNvCxnSpPr>
          <p:nvPr/>
        </p:nvCxnSpPr>
        <p:spPr>
          <a:xfrm flipH="1" flipV="1">
            <a:off x="4432161" y="2068353"/>
            <a:ext cx="40694" cy="1957528"/>
          </a:xfrm>
          <a:prstGeom prst="straightConnector1">
            <a:avLst/>
          </a:prstGeom>
          <a:ln w="38100">
            <a:solidFill>
              <a:schemeClr val="tx1"/>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68" name="TextBox 67">
            <a:extLst>
              <a:ext uri="{FF2B5EF4-FFF2-40B4-BE49-F238E27FC236}">
                <a16:creationId xmlns:a16="http://schemas.microsoft.com/office/drawing/2014/main" id="{94DD3872-0B1E-EF4C-98C8-DF7E721AD41F}"/>
              </a:ext>
            </a:extLst>
          </p:cNvPr>
          <p:cNvSpPr txBox="1"/>
          <p:nvPr/>
        </p:nvSpPr>
        <p:spPr>
          <a:xfrm>
            <a:off x="494228" y="4736931"/>
            <a:ext cx="870752" cy="646331"/>
          </a:xfrm>
          <a:prstGeom prst="rect">
            <a:avLst/>
          </a:prstGeom>
          <a:noFill/>
        </p:spPr>
        <p:txBody>
          <a:bodyPr wrap="none" rtlCol="0">
            <a:spAutoFit/>
          </a:bodyPr>
          <a:lstStyle/>
          <a:p>
            <a:pPr algn="ctr"/>
            <a:r>
              <a:rPr lang="en-US" b="1"/>
              <a:t>Joel</a:t>
            </a:r>
          </a:p>
          <a:p>
            <a:pPr algn="ctr"/>
            <a:r>
              <a:rPr lang="en-US" b="1"/>
              <a:t>830 BC</a:t>
            </a:r>
          </a:p>
        </p:txBody>
      </p:sp>
      <p:sp>
        <p:nvSpPr>
          <p:cNvPr id="70" name="TextBox 69">
            <a:extLst>
              <a:ext uri="{FF2B5EF4-FFF2-40B4-BE49-F238E27FC236}">
                <a16:creationId xmlns:a16="http://schemas.microsoft.com/office/drawing/2014/main" id="{0431576A-7180-7B45-A4E9-F513F6EE90EB}"/>
              </a:ext>
            </a:extLst>
          </p:cNvPr>
          <p:cNvSpPr txBox="1"/>
          <p:nvPr/>
        </p:nvSpPr>
        <p:spPr>
          <a:xfrm>
            <a:off x="-74598" y="3301421"/>
            <a:ext cx="1174575" cy="969496"/>
          </a:xfrm>
          <a:prstGeom prst="rect">
            <a:avLst/>
          </a:prstGeom>
          <a:noFill/>
        </p:spPr>
        <p:txBody>
          <a:bodyPr wrap="square" rtlCol="0">
            <a:spAutoFit/>
          </a:bodyPr>
          <a:lstStyle/>
          <a:p>
            <a:pPr algn="ctr"/>
            <a:r>
              <a:rPr lang="en-US" sz="1900" b="1"/>
              <a:t>Divided</a:t>
            </a:r>
          </a:p>
          <a:p>
            <a:pPr algn="ctr"/>
            <a:r>
              <a:rPr lang="en-US" sz="1900" b="1"/>
              <a:t>Kingdom</a:t>
            </a:r>
          </a:p>
          <a:p>
            <a:pPr algn="ctr"/>
            <a:r>
              <a:rPr lang="en-US" sz="1900" b="1"/>
              <a:t>930 BC</a:t>
            </a:r>
          </a:p>
        </p:txBody>
      </p:sp>
      <p:sp>
        <p:nvSpPr>
          <p:cNvPr id="72" name="TextBox 71">
            <a:extLst>
              <a:ext uri="{FF2B5EF4-FFF2-40B4-BE49-F238E27FC236}">
                <a16:creationId xmlns:a16="http://schemas.microsoft.com/office/drawing/2014/main" id="{8437775D-BB3F-2F45-AD67-199F6EF11951}"/>
              </a:ext>
            </a:extLst>
          </p:cNvPr>
          <p:cNvSpPr txBox="1"/>
          <p:nvPr/>
        </p:nvSpPr>
        <p:spPr>
          <a:xfrm>
            <a:off x="3887899" y="3071085"/>
            <a:ext cx="566822" cy="646331"/>
          </a:xfrm>
          <a:prstGeom prst="rect">
            <a:avLst/>
          </a:prstGeom>
          <a:noFill/>
        </p:spPr>
        <p:txBody>
          <a:bodyPr wrap="none" rtlCol="0">
            <a:spAutoFit/>
          </a:bodyPr>
          <a:lstStyle/>
          <a:p>
            <a:r>
              <a:rPr lang="en-US" b="1"/>
              <a:t>722 </a:t>
            </a:r>
          </a:p>
          <a:p>
            <a:r>
              <a:rPr lang="en-US" b="1"/>
              <a:t>BC</a:t>
            </a:r>
          </a:p>
        </p:txBody>
      </p:sp>
      <p:sp>
        <p:nvSpPr>
          <p:cNvPr id="73" name="Left Brace 72">
            <a:extLst>
              <a:ext uri="{FF2B5EF4-FFF2-40B4-BE49-F238E27FC236}">
                <a16:creationId xmlns:a16="http://schemas.microsoft.com/office/drawing/2014/main" id="{DA4AE7FB-2D90-3444-845E-DBA37F2EB585}"/>
              </a:ext>
            </a:extLst>
          </p:cNvPr>
          <p:cNvSpPr/>
          <p:nvPr/>
        </p:nvSpPr>
        <p:spPr>
          <a:xfrm>
            <a:off x="8011691" y="4550026"/>
            <a:ext cx="533394" cy="93076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 name="Left Brace 78">
            <a:extLst>
              <a:ext uri="{FF2B5EF4-FFF2-40B4-BE49-F238E27FC236}">
                <a16:creationId xmlns:a16="http://schemas.microsoft.com/office/drawing/2014/main" id="{FE30137E-7D4F-4343-B7CA-A7B60F3239C5}"/>
              </a:ext>
            </a:extLst>
          </p:cNvPr>
          <p:cNvSpPr/>
          <p:nvPr/>
        </p:nvSpPr>
        <p:spPr>
          <a:xfrm rot="10800000">
            <a:off x="1065336" y="4718246"/>
            <a:ext cx="568122" cy="762548"/>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 name="TextBox 79">
            <a:extLst>
              <a:ext uri="{FF2B5EF4-FFF2-40B4-BE49-F238E27FC236}">
                <a16:creationId xmlns:a16="http://schemas.microsoft.com/office/drawing/2014/main" id="{B0907F20-20A1-D145-B7D4-9B99B7931BA7}"/>
              </a:ext>
            </a:extLst>
          </p:cNvPr>
          <p:cNvSpPr txBox="1"/>
          <p:nvPr/>
        </p:nvSpPr>
        <p:spPr>
          <a:xfrm>
            <a:off x="884557" y="5595381"/>
            <a:ext cx="1376238" cy="523220"/>
          </a:xfrm>
          <a:prstGeom prst="rect">
            <a:avLst/>
          </a:prstGeom>
          <a:solidFill>
            <a:schemeClr val="bg2"/>
          </a:solidFill>
          <a:ln w="38100">
            <a:solidFill>
              <a:schemeClr val="tx1"/>
            </a:solidFill>
          </a:ln>
        </p:spPr>
        <p:txBody>
          <a:bodyPr wrap="square" rtlCol="0">
            <a:spAutoFit/>
          </a:bodyPr>
          <a:lstStyle/>
          <a:p>
            <a:pPr algn="ctr"/>
            <a:r>
              <a:rPr lang="en-US" sz="2800" b="1"/>
              <a:t>Edom</a:t>
            </a:r>
          </a:p>
        </p:txBody>
      </p:sp>
      <p:sp>
        <p:nvSpPr>
          <p:cNvPr id="81" name="TextBox 80">
            <a:extLst>
              <a:ext uri="{FF2B5EF4-FFF2-40B4-BE49-F238E27FC236}">
                <a16:creationId xmlns:a16="http://schemas.microsoft.com/office/drawing/2014/main" id="{402038C0-B60A-9543-9E3C-BF2421D5A93F}"/>
              </a:ext>
            </a:extLst>
          </p:cNvPr>
          <p:cNvSpPr txBox="1"/>
          <p:nvPr/>
        </p:nvSpPr>
        <p:spPr>
          <a:xfrm>
            <a:off x="127018" y="6158469"/>
            <a:ext cx="1035861" cy="646331"/>
          </a:xfrm>
          <a:prstGeom prst="rect">
            <a:avLst/>
          </a:prstGeom>
          <a:noFill/>
        </p:spPr>
        <p:txBody>
          <a:bodyPr wrap="none" rtlCol="0">
            <a:spAutoFit/>
          </a:bodyPr>
          <a:lstStyle/>
          <a:p>
            <a:pPr algn="ctr"/>
            <a:r>
              <a:rPr lang="en-US" b="1"/>
              <a:t>Obadiah</a:t>
            </a:r>
          </a:p>
          <a:p>
            <a:pPr algn="ctr"/>
            <a:r>
              <a:rPr lang="en-US" b="1"/>
              <a:t>845 BC</a:t>
            </a:r>
          </a:p>
        </p:txBody>
      </p:sp>
      <p:cxnSp>
        <p:nvCxnSpPr>
          <p:cNvPr id="82" name="Straight Arrow Connector 81">
            <a:extLst>
              <a:ext uri="{FF2B5EF4-FFF2-40B4-BE49-F238E27FC236}">
                <a16:creationId xmlns:a16="http://schemas.microsoft.com/office/drawing/2014/main" id="{3E841744-0143-7845-9148-A532C9841C29}"/>
              </a:ext>
            </a:extLst>
          </p:cNvPr>
          <p:cNvCxnSpPr>
            <a:cxnSpLocks/>
          </p:cNvCxnSpPr>
          <p:nvPr/>
        </p:nvCxnSpPr>
        <p:spPr>
          <a:xfrm flipV="1">
            <a:off x="1364980" y="6118601"/>
            <a:ext cx="0" cy="54560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593085F4-2AEB-E848-AE8B-9F53016FD71A}"/>
              </a:ext>
            </a:extLst>
          </p:cNvPr>
          <p:cNvSpPr txBox="1"/>
          <p:nvPr/>
        </p:nvSpPr>
        <p:spPr>
          <a:xfrm>
            <a:off x="1440829" y="2419390"/>
            <a:ext cx="842667" cy="646331"/>
          </a:xfrm>
          <a:prstGeom prst="rect">
            <a:avLst/>
          </a:prstGeom>
          <a:noFill/>
        </p:spPr>
        <p:txBody>
          <a:bodyPr wrap="none" rtlCol="0">
            <a:spAutoFit/>
          </a:bodyPr>
          <a:lstStyle/>
          <a:p>
            <a:pPr algn="ctr"/>
            <a:r>
              <a:rPr lang="en-US" b="1"/>
              <a:t>Amos </a:t>
            </a:r>
          </a:p>
          <a:p>
            <a:pPr algn="ctr"/>
            <a:r>
              <a:rPr lang="en-US" b="1"/>
              <a:t>755 BC</a:t>
            </a:r>
          </a:p>
        </p:txBody>
      </p:sp>
      <p:sp>
        <p:nvSpPr>
          <p:cNvPr id="94" name="TextBox 93">
            <a:extLst>
              <a:ext uri="{FF2B5EF4-FFF2-40B4-BE49-F238E27FC236}">
                <a16:creationId xmlns:a16="http://schemas.microsoft.com/office/drawing/2014/main" id="{DC6A0842-F6F5-0F42-8A9B-647E8D37C2ED}"/>
              </a:ext>
            </a:extLst>
          </p:cNvPr>
          <p:cNvSpPr txBox="1"/>
          <p:nvPr/>
        </p:nvSpPr>
        <p:spPr>
          <a:xfrm>
            <a:off x="3364582" y="2326662"/>
            <a:ext cx="857927" cy="646331"/>
          </a:xfrm>
          <a:prstGeom prst="rect">
            <a:avLst/>
          </a:prstGeom>
          <a:noFill/>
        </p:spPr>
        <p:txBody>
          <a:bodyPr wrap="none" rtlCol="0">
            <a:spAutoFit/>
          </a:bodyPr>
          <a:lstStyle/>
          <a:p>
            <a:pPr algn="ctr"/>
            <a:r>
              <a:rPr lang="en-US" b="1"/>
              <a:t>Hosea </a:t>
            </a:r>
          </a:p>
          <a:p>
            <a:pPr algn="ctr"/>
            <a:r>
              <a:rPr lang="en-US" b="1"/>
              <a:t>750 BC</a:t>
            </a:r>
          </a:p>
        </p:txBody>
      </p:sp>
      <p:sp>
        <p:nvSpPr>
          <p:cNvPr id="95" name="TextBox 94">
            <a:extLst>
              <a:ext uri="{FF2B5EF4-FFF2-40B4-BE49-F238E27FC236}">
                <a16:creationId xmlns:a16="http://schemas.microsoft.com/office/drawing/2014/main" id="{E0971BBF-FED4-5E4F-AAB9-9AB9281FD175}"/>
              </a:ext>
            </a:extLst>
          </p:cNvPr>
          <p:cNvSpPr txBox="1"/>
          <p:nvPr/>
        </p:nvSpPr>
        <p:spPr>
          <a:xfrm>
            <a:off x="2920101" y="768888"/>
            <a:ext cx="869149" cy="646331"/>
          </a:xfrm>
          <a:prstGeom prst="rect">
            <a:avLst/>
          </a:prstGeom>
          <a:noFill/>
        </p:spPr>
        <p:txBody>
          <a:bodyPr wrap="none" rtlCol="0">
            <a:spAutoFit/>
          </a:bodyPr>
          <a:lstStyle/>
          <a:p>
            <a:pPr algn="ctr"/>
            <a:r>
              <a:rPr lang="en-US" b="1"/>
              <a:t>Jonah </a:t>
            </a:r>
          </a:p>
          <a:p>
            <a:pPr algn="ctr"/>
            <a:r>
              <a:rPr lang="en-US" b="1"/>
              <a:t>760 BC</a:t>
            </a:r>
          </a:p>
        </p:txBody>
      </p:sp>
      <p:sp>
        <p:nvSpPr>
          <p:cNvPr id="96" name="Left Brace 95">
            <a:extLst>
              <a:ext uri="{FF2B5EF4-FFF2-40B4-BE49-F238E27FC236}">
                <a16:creationId xmlns:a16="http://schemas.microsoft.com/office/drawing/2014/main" id="{9C73DA21-4743-2449-89D8-4760FE2ECFD0}"/>
              </a:ext>
            </a:extLst>
          </p:cNvPr>
          <p:cNvSpPr/>
          <p:nvPr/>
        </p:nvSpPr>
        <p:spPr>
          <a:xfrm flipV="1">
            <a:off x="2808978" y="750392"/>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Left Brace 96">
            <a:extLst>
              <a:ext uri="{FF2B5EF4-FFF2-40B4-BE49-F238E27FC236}">
                <a16:creationId xmlns:a16="http://schemas.microsoft.com/office/drawing/2014/main" id="{F50B11F4-54AD-8048-8807-A9CDE191393C}"/>
              </a:ext>
            </a:extLst>
          </p:cNvPr>
          <p:cNvSpPr/>
          <p:nvPr/>
        </p:nvSpPr>
        <p:spPr>
          <a:xfrm flipV="1">
            <a:off x="4492196" y="768888"/>
            <a:ext cx="245036" cy="671512"/>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98" name="Straight Arrow Connector 97">
            <a:extLst>
              <a:ext uri="{FF2B5EF4-FFF2-40B4-BE49-F238E27FC236}">
                <a16:creationId xmlns:a16="http://schemas.microsoft.com/office/drawing/2014/main" id="{8A69E286-F1B3-2E44-9B95-B5469B8336AB}"/>
              </a:ext>
            </a:extLst>
          </p:cNvPr>
          <p:cNvCxnSpPr>
            <a:cxnSpLocks/>
          </p:cNvCxnSpPr>
          <p:nvPr/>
        </p:nvCxnSpPr>
        <p:spPr>
          <a:xfrm>
            <a:off x="2754347" y="634892"/>
            <a:ext cx="0" cy="885104"/>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3EB53D0A-486F-6844-B8DE-43801A0CC52C}"/>
              </a:ext>
            </a:extLst>
          </p:cNvPr>
          <p:cNvCxnSpPr>
            <a:cxnSpLocks/>
          </p:cNvCxnSpPr>
          <p:nvPr/>
        </p:nvCxnSpPr>
        <p:spPr>
          <a:xfrm flipH="1" flipV="1">
            <a:off x="4812406" y="4439217"/>
            <a:ext cx="10696" cy="1201942"/>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9EE568E4-712B-824A-8418-71022CF75810}"/>
              </a:ext>
            </a:extLst>
          </p:cNvPr>
          <p:cNvSpPr txBox="1"/>
          <p:nvPr/>
        </p:nvSpPr>
        <p:spPr>
          <a:xfrm>
            <a:off x="6219966" y="736027"/>
            <a:ext cx="2499402" cy="1938992"/>
          </a:xfrm>
          <a:prstGeom prst="rect">
            <a:avLst/>
          </a:prstGeom>
          <a:pattFill prst="pct60">
            <a:fgClr>
              <a:schemeClr val="accent1"/>
            </a:fgClr>
            <a:bgClr>
              <a:schemeClr val="bg1"/>
            </a:bgClr>
          </a:pattFill>
          <a:ln w="76200">
            <a:solidFill>
              <a:srgbClr val="FFC000"/>
            </a:solidFill>
          </a:ln>
        </p:spPr>
        <p:txBody>
          <a:bodyPr wrap="none" rtlCol="0">
            <a:spAutoFit/>
          </a:bodyPr>
          <a:lstStyle/>
          <a:p>
            <a:r>
              <a:rPr lang="en-US" sz="4000" b="1">
                <a:latin typeface="American Typewriter" panose="02090604020004020304" pitchFamily="18" charset="77"/>
                <a:cs typeface="Aldhabi" panose="020F0502020204030204" pitchFamily="34" charset="0"/>
              </a:rPr>
              <a:t>Minor</a:t>
            </a:r>
          </a:p>
          <a:p>
            <a:r>
              <a:rPr lang="en-US" sz="4000" b="1">
                <a:latin typeface="American Typewriter" panose="02090604020004020304" pitchFamily="18" charset="77"/>
                <a:cs typeface="Aldhabi" panose="020F0502020204030204" pitchFamily="34" charset="0"/>
              </a:rPr>
              <a:t>Prophets</a:t>
            </a:r>
          </a:p>
          <a:p>
            <a:r>
              <a:rPr lang="en-US" sz="4000" b="1">
                <a:cs typeface="Arial" panose="020B0604020202020204" pitchFamily="34" charset="0"/>
              </a:rPr>
              <a:t>Timeline</a:t>
            </a:r>
          </a:p>
        </p:txBody>
      </p:sp>
      <p:cxnSp>
        <p:nvCxnSpPr>
          <p:cNvPr id="49" name="Straight Arrow Connector 48">
            <a:extLst>
              <a:ext uri="{FF2B5EF4-FFF2-40B4-BE49-F238E27FC236}">
                <a16:creationId xmlns:a16="http://schemas.microsoft.com/office/drawing/2014/main" id="{BE5C34DD-3455-0041-A568-88D6894FD97C}"/>
              </a:ext>
            </a:extLst>
          </p:cNvPr>
          <p:cNvCxnSpPr>
            <a:cxnSpLocks/>
          </p:cNvCxnSpPr>
          <p:nvPr/>
        </p:nvCxnSpPr>
        <p:spPr>
          <a:xfrm flipV="1">
            <a:off x="5257800" y="1421904"/>
            <a:ext cx="0" cy="39391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68256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AA68E-D40F-C245-9380-26A241DF0C4B}"/>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542A6978-7842-864B-A836-6E5A8EF42F43}"/>
              </a:ext>
            </a:extLst>
          </p:cNvPr>
          <p:cNvSpPr>
            <a:spLocks noGrp="1"/>
          </p:cNvSpPr>
          <p:nvPr>
            <p:ph idx="1"/>
          </p:nvPr>
        </p:nvSpPr>
        <p:spPr>
          <a:xfrm>
            <a:off x="228600" y="1597152"/>
            <a:ext cx="8686800" cy="5105400"/>
          </a:xfrm>
        </p:spPr>
        <p:txBody>
          <a:bodyPr>
            <a:normAutofit lnSpcReduction="10000"/>
          </a:bodyPr>
          <a:lstStyle/>
          <a:p>
            <a:pPr marL="118872" indent="0">
              <a:buNone/>
            </a:pPr>
            <a:r>
              <a:rPr lang="en-US" sz="2000" dirty="0"/>
              <a:t>”While Jeremiah is continuing his prophecies against Judah and its oppressors, one of Jeremiah’s contemporaries, Habakkuk, poses the profound theological question which must nag at anyone who seriously listening to the prophets.  It may even be a question which the various prophets themselves have considered. Certainly Habakkuk is concerned about it.  The question is this: how can a righteous and holy God use a wicked nation like Babylonia to bring punishment against God’s own people, rebellious and sinful though they be? How can God permit unrighteous nations to succeed in their evil oppressions? How can God permit the wicked to prosper? Although God does not provide all the answers in his dialogue with Habakkuk, he does address the central question.  His answer is that evil, wherever it is found, always bears within it the seed of its own destruction.  Judah’s sins have condemned it to inevitable destruction.  The particular agency by which that destruction comes is of no consequence.  The enemy may be a righteous or a wicked nation---it matters not.  But likewise, if the oppressors themselves are evil---as the Babylonians are---then they too will see their own destruction.  Only in righteousness is there life; sin always brings death.” --- F. LeGard Smith, The Narrative Bible, page 994.    </a:t>
            </a:r>
          </a:p>
        </p:txBody>
      </p:sp>
    </p:spTree>
    <p:extLst>
      <p:ext uri="{BB962C8B-B14F-4D97-AF65-F5344CB8AC3E}">
        <p14:creationId xmlns:p14="http://schemas.microsoft.com/office/powerpoint/2010/main" val="221796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solidFill>
                  <a:schemeClr val="accent1"/>
                </a:solidFill>
              </a:rPr>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176212" y="1600200"/>
            <a:ext cx="8791575" cy="5449824"/>
          </a:xfrm>
        </p:spPr>
        <p:txBody>
          <a:bodyPr>
            <a:normAutofit/>
          </a:bodyPr>
          <a:lstStyle/>
          <a:p>
            <a:pPr marL="89154" indent="0">
              <a:buNone/>
            </a:pPr>
            <a:r>
              <a:rPr lang="en-US" sz="2400" dirty="0"/>
              <a:t>We know little of Habakkuk beyond the two mentions of his name in this book of prophecy. Both times, he identified himself as “Habakkuk the prophet” (Hab. 1:1; 3:1).  His name literally means “embrace.”  Nothing else is known about where he lived or his background.  </a:t>
            </a:r>
          </a:p>
          <a:p>
            <a:pPr marL="89154" indent="0">
              <a:buNone/>
            </a:pPr>
            <a:endParaRPr lang="en-US" sz="2400" dirty="0"/>
          </a:p>
          <a:p>
            <a:pPr marL="89154" indent="0">
              <a:buNone/>
            </a:pPr>
            <a:r>
              <a:rPr lang="en-US" sz="2400" dirty="0"/>
              <a:t>Habakkuk is written in the unique style of dialogue between God and the prophet.  This is in contrast  to other prophets who spoke to the people.  In this conversation he seeks to understand why the Lord would use an evil nation to punish His people.  </a:t>
            </a:r>
          </a:p>
        </p:txBody>
      </p:sp>
    </p:spTree>
    <p:extLst>
      <p:ext uri="{BB962C8B-B14F-4D97-AF65-F5344CB8AC3E}">
        <p14:creationId xmlns:p14="http://schemas.microsoft.com/office/powerpoint/2010/main" val="23144483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1005</TotalTime>
  <Words>4905</Words>
  <Application>Microsoft Macintosh PowerPoint</Application>
  <PresentationFormat>On-screen Show (4:3)</PresentationFormat>
  <Paragraphs>411</Paragraphs>
  <Slides>20</Slides>
  <Notes>11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Abadi MT Condensed Extra Bold</vt:lpstr>
      <vt:lpstr>American Typewriter</vt:lpstr>
      <vt:lpstr>Arial</vt:lpstr>
      <vt:lpstr>Arial Black</vt:lpstr>
      <vt:lpstr>Arial Narrow</vt:lpstr>
      <vt:lpstr>Calibri</vt:lpstr>
      <vt:lpstr>Corbel</vt:lpstr>
      <vt:lpstr>Wingdings</vt:lpstr>
      <vt:lpstr>Wingdings 2</vt:lpstr>
      <vt:lpstr>Wingdings 3</vt:lpstr>
      <vt:lpstr>Module</vt:lpstr>
      <vt:lpstr>Symphony of the Scriptures</vt:lpstr>
      <vt:lpstr>Habakkuk</vt:lpstr>
      <vt:lpstr>When Did They Prophecy?</vt:lpstr>
      <vt:lpstr>PowerPoint Presentation</vt:lpstr>
      <vt:lpstr>Times of the prophets</vt:lpstr>
      <vt:lpstr>CHRONOLOGY OF PROPHETS</vt:lpstr>
      <vt:lpstr>PowerPoint Presentation</vt:lpstr>
      <vt:lpstr>Introduction</vt:lpstr>
      <vt:lpstr>Who wrote the book?</vt:lpstr>
      <vt:lpstr>Where are we?</vt:lpstr>
      <vt:lpstr>Why is Habakkuk so important?</vt:lpstr>
      <vt:lpstr>What's the point?</vt:lpstr>
      <vt:lpstr>How do I apply this?</vt:lpstr>
      <vt:lpstr>Helpful readings reflecting the wickedness of the period</vt:lpstr>
      <vt:lpstr>Key passage: The just shall live by faith  (2:4)</vt:lpstr>
      <vt:lpstr>PowerPoint Presentation</vt:lpstr>
      <vt:lpstr>PowerPoint Presentation</vt:lpstr>
      <vt:lpstr>PowerPoint Presentation</vt:lpstr>
      <vt:lpstr>Conclusion</vt:lpstr>
      <vt:lpstr>Summary verse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99</cp:revision>
  <dcterms:created xsi:type="dcterms:W3CDTF">2010-11-07T11:38:16Z</dcterms:created>
  <dcterms:modified xsi:type="dcterms:W3CDTF">2022-12-31T21:25:08Z</dcterms:modified>
</cp:coreProperties>
</file>